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57" r:id="rId3"/>
    <p:sldId id="272" r:id="rId4"/>
    <p:sldId id="258" r:id="rId5"/>
    <p:sldId id="285" r:id="rId6"/>
    <p:sldId id="309" r:id="rId7"/>
    <p:sldId id="310" r:id="rId8"/>
    <p:sldId id="311" r:id="rId9"/>
    <p:sldId id="259" r:id="rId10"/>
    <p:sldId id="288" r:id="rId11"/>
    <p:sldId id="306" r:id="rId12"/>
    <p:sldId id="260" r:id="rId13"/>
    <p:sldId id="291" r:id="rId14"/>
    <p:sldId id="261" r:id="rId15"/>
    <p:sldId id="289" r:id="rId16"/>
    <p:sldId id="262" r:id="rId17"/>
    <p:sldId id="287" r:id="rId18"/>
    <p:sldId id="263" r:id="rId19"/>
    <p:sldId id="282" r:id="rId20"/>
    <p:sldId id="264" r:id="rId21"/>
    <p:sldId id="292" r:id="rId22"/>
    <p:sldId id="265" r:id="rId23"/>
    <p:sldId id="293" r:id="rId24"/>
    <p:sldId id="266" r:id="rId25"/>
    <p:sldId id="273" r:id="rId26"/>
    <p:sldId id="267" r:id="rId27"/>
    <p:sldId id="286" r:id="rId28"/>
    <p:sldId id="268" r:id="rId29"/>
    <p:sldId id="275" r:id="rId30"/>
    <p:sldId id="271" r:id="rId31"/>
    <p:sldId id="276" r:id="rId32"/>
    <p:sldId id="298" r:id="rId33"/>
    <p:sldId id="299" r:id="rId34"/>
    <p:sldId id="312" r:id="rId35"/>
    <p:sldId id="313" r:id="rId36"/>
    <p:sldId id="314" r:id="rId37"/>
    <p:sldId id="315" r:id="rId38"/>
    <p:sldId id="296" r:id="rId39"/>
    <p:sldId id="294"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62" d="100"/>
          <a:sy n="162" d="100"/>
        </p:scale>
        <p:origin x="26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F7086-EDFA-42A2-BA9D-AE3F3D9672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0CD41F-0142-4D17-9ED0-948D365388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72ED91-48A7-4E11-9DBA-A9AC861E1A05}"/>
              </a:ext>
            </a:extLst>
          </p:cNvPr>
          <p:cNvSpPr>
            <a:spLocks noGrp="1"/>
          </p:cNvSpPr>
          <p:nvPr>
            <p:ph type="dt" sz="half" idx="10"/>
          </p:nvPr>
        </p:nvSpPr>
        <p:spPr/>
        <p:txBody>
          <a:bodyPr/>
          <a:lstStyle/>
          <a:p>
            <a:fld id="{83A801B5-F7F2-4009-903E-44B423F70D3B}" type="datetimeFigureOut">
              <a:rPr lang="en-US" smtClean="0"/>
              <a:t>3/14/2019</a:t>
            </a:fld>
            <a:endParaRPr lang="en-US"/>
          </a:p>
        </p:txBody>
      </p:sp>
      <p:sp>
        <p:nvSpPr>
          <p:cNvPr id="5" name="Footer Placeholder 4">
            <a:extLst>
              <a:ext uri="{FF2B5EF4-FFF2-40B4-BE49-F238E27FC236}">
                <a16:creationId xmlns:a16="http://schemas.microsoft.com/office/drawing/2014/main" id="{FF7EB599-37DE-42A1-9F0C-39B5E74CA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0B948E-1967-41F4-82B1-755EDC80BA57}"/>
              </a:ext>
            </a:extLst>
          </p:cNvPr>
          <p:cNvSpPr>
            <a:spLocks noGrp="1"/>
          </p:cNvSpPr>
          <p:nvPr>
            <p:ph type="sldNum" sz="quarter" idx="12"/>
          </p:nvPr>
        </p:nvSpPr>
        <p:spPr/>
        <p:txBody>
          <a:bodyPr/>
          <a:lstStyle/>
          <a:p>
            <a:fld id="{4DB1386E-10B8-4935-BECD-8E14791DC60D}" type="slidenum">
              <a:rPr lang="en-US" smtClean="0"/>
              <a:t>‹#›</a:t>
            </a:fld>
            <a:endParaRPr lang="en-US"/>
          </a:p>
        </p:txBody>
      </p:sp>
    </p:spTree>
    <p:extLst>
      <p:ext uri="{BB962C8B-B14F-4D97-AF65-F5344CB8AC3E}">
        <p14:creationId xmlns:p14="http://schemas.microsoft.com/office/powerpoint/2010/main" val="242240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5D791-6141-4701-AE5A-7F73E22A04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BC9120-9D05-4C0C-9C05-302B470C82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C9807-13C0-47A0-A699-8A7D6F12BFA4}"/>
              </a:ext>
            </a:extLst>
          </p:cNvPr>
          <p:cNvSpPr>
            <a:spLocks noGrp="1"/>
          </p:cNvSpPr>
          <p:nvPr>
            <p:ph type="dt" sz="half" idx="10"/>
          </p:nvPr>
        </p:nvSpPr>
        <p:spPr/>
        <p:txBody>
          <a:bodyPr/>
          <a:lstStyle/>
          <a:p>
            <a:fld id="{83A801B5-F7F2-4009-903E-44B423F70D3B}" type="datetimeFigureOut">
              <a:rPr lang="en-US" smtClean="0"/>
              <a:t>3/14/2019</a:t>
            </a:fld>
            <a:endParaRPr lang="en-US"/>
          </a:p>
        </p:txBody>
      </p:sp>
      <p:sp>
        <p:nvSpPr>
          <p:cNvPr id="5" name="Footer Placeholder 4">
            <a:extLst>
              <a:ext uri="{FF2B5EF4-FFF2-40B4-BE49-F238E27FC236}">
                <a16:creationId xmlns:a16="http://schemas.microsoft.com/office/drawing/2014/main" id="{269E48F8-0BBC-4C36-8795-5C034B6871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C2B48-8720-4830-828B-D1E3B25F296D}"/>
              </a:ext>
            </a:extLst>
          </p:cNvPr>
          <p:cNvSpPr>
            <a:spLocks noGrp="1"/>
          </p:cNvSpPr>
          <p:nvPr>
            <p:ph type="sldNum" sz="quarter" idx="12"/>
          </p:nvPr>
        </p:nvSpPr>
        <p:spPr/>
        <p:txBody>
          <a:bodyPr/>
          <a:lstStyle/>
          <a:p>
            <a:fld id="{4DB1386E-10B8-4935-BECD-8E14791DC60D}" type="slidenum">
              <a:rPr lang="en-US" smtClean="0"/>
              <a:t>‹#›</a:t>
            </a:fld>
            <a:endParaRPr lang="en-US"/>
          </a:p>
        </p:txBody>
      </p:sp>
    </p:spTree>
    <p:extLst>
      <p:ext uri="{BB962C8B-B14F-4D97-AF65-F5344CB8AC3E}">
        <p14:creationId xmlns:p14="http://schemas.microsoft.com/office/powerpoint/2010/main" val="2974617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637F99-02DC-4CFA-9939-502F75C18F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70A0A6-6674-4C57-A6C2-A143DB89FC9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EC49D-C7B4-46D9-8F75-2402C11D99CC}"/>
              </a:ext>
            </a:extLst>
          </p:cNvPr>
          <p:cNvSpPr>
            <a:spLocks noGrp="1"/>
          </p:cNvSpPr>
          <p:nvPr>
            <p:ph type="dt" sz="half" idx="10"/>
          </p:nvPr>
        </p:nvSpPr>
        <p:spPr/>
        <p:txBody>
          <a:bodyPr/>
          <a:lstStyle/>
          <a:p>
            <a:fld id="{83A801B5-F7F2-4009-903E-44B423F70D3B}" type="datetimeFigureOut">
              <a:rPr lang="en-US" smtClean="0"/>
              <a:t>3/14/2019</a:t>
            </a:fld>
            <a:endParaRPr lang="en-US"/>
          </a:p>
        </p:txBody>
      </p:sp>
      <p:sp>
        <p:nvSpPr>
          <p:cNvPr id="5" name="Footer Placeholder 4">
            <a:extLst>
              <a:ext uri="{FF2B5EF4-FFF2-40B4-BE49-F238E27FC236}">
                <a16:creationId xmlns:a16="http://schemas.microsoft.com/office/drawing/2014/main" id="{7238CB03-8989-4A4F-BF84-4B03E9D9B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34370-EC10-4FCD-9955-EFD03649E190}"/>
              </a:ext>
            </a:extLst>
          </p:cNvPr>
          <p:cNvSpPr>
            <a:spLocks noGrp="1"/>
          </p:cNvSpPr>
          <p:nvPr>
            <p:ph type="sldNum" sz="quarter" idx="12"/>
          </p:nvPr>
        </p:nvSpPr>
        <p:spPr/>
        <p:txBody>
          <a:bodyPr/>
          <a:lstStyle/>
          <a:p>
            <a:fld id="{4DB1386E-10B8-4935-BECD-8E14791DC60D}" type="slidenum">
              <a:rPr lang="en-US" smtClean="0"/>
              <a:t>‹#›</a:t>
            </a:fld>
            <a:endParaRPr lang="en-US"/>
          </a:p>
        </p:txBody>
      </p:sp>
    </p:spTree>
    <p:extLst>
      <p:ext uri="{BB962C8B-B14F-4D97-AF65-F5344CB8AC3E}">
        <p14:creationId xmlns:p14="http://schemas.microsoft.com/office/powerpoint/2010/main" val="129443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00E5-C303-4644-83FA-541E13662E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F39B76-49C1-4119-8F10-647D0D4AC5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8B8BE0-DDB5-498E-B63E-E8259D9D63A4}"/>
              </a:ext>
            </a:extLst>
          </p:cNvPr>
          <p:cNvSpPr>
            <a:spLocks noGrp="1"/>
          </p:cNvSpPr>
          <p:nvPr>
            <p:ph type="dt" sz="half" idx="10"/>
          </p:nvPr>
        </p:nvSpPr>
        <p:spPr/>
        <p:txBody>
          <a:bodyPr/>
          <a:lstStyle/>
          <a:p>
            <a:fld id="{83A801B5-F7F2-4009-903E-44B423F70D3B}" type="datetimeFigureOut">
              <a:rPr lang="en-US" smtClean="0"/>
              <a:t>3/14/2019</a:t>
            </a:fld>
            <a:endParaRPr lang="en-US"/>
          </a:p>
        </p:txBody>
      </p:sp>
      <p:sp>
        <p:nvSpPr>
          <p:cNvPr id="5" name="Footer Placeholder 4">
            <a:extLst>
              <a:ext uri="{FF2B5EF4-FFF2-40B4-BE49-F238E27FC236}">
                <a16:creationId xmlns:a16="http://schemas.microsoft.com/office/drawing/2014/main" id="{02AF79DC-2CDD-49C9-B144-5F5E46F76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F1E628-4077-4B1E-B600-680FFE1990CE}"/>
              </a:ext>
            </a:extLst>
          </p:cNvPr>
          <p:cNvSpPr>
            <a:spLocks noGrp="1"/>
          </p:cNvSpPr>
          <p:nvPr>
            <p:ph type="sldNum" sz="quarter" idx="12"/>
          </p:nvPr>
        </p:nvSpPr>
        <p:spPr/>
        <p:txBody>
          <a:bodyPr/>
          <a:lstStyle/>
          <a:p>
            <a:fld id="{4DB1386E-10B8-4935-BECD-8E14791DC60D}" type="slidenum">
              <a:rPr lang="en-US" smtClean="0"/>
              <a:t>‹#›</a:t>
            </a:fld>
            <a:endParaRPr lang="en-US"/>
          </a:p>
        </p:txBody>
      </p:sp>
    </p:spTree>
    <p:extLst>
      <p:ext uri="{BB962C8B-B14F-4D97-AF65-F5344CB8AC3E}">
        <p14:creationId xmlns:p14="http://schemas.microsoft.com/office/powerpoint/2010/main" val="362568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805F4-78EE-4D98-8B95-D7E12E59B2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1E160B-AD51-40F6-AA9A-52B7AB19E0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5551CDE-200B-433A-AFAC-8FF2D6527797}"/>
              </a:ext>
            </a:extLst>
          </p:cNvPr>
          <p:cNvSpPr>
            <a:spLocks noGrp="1"/>
          </p:cNvSpPr>
          <p:nvPr>
            <p:ph type="dt" sz="half" idx="10"/>
          </p:nvPr>
        </p:nvSpPr>
        <p:spPr/>
        <p:txBody>
          <a:bodyPr/>
          <a:lstStyle/>
          <a:p>
            <a:fld id="{83A801B5-F7F2-4009-903E-44B423F70D3B}" type="datetimeFigureOut">
              <a:rPr lang="en-US" smtClean="0"/>
              <a:t>3/14/2019</a:t>
            </a:fld>
            <a:endParaRPr lang="en-US"/>
          </a:p>
        </p:txBody>
      </p:sp>
      <p:sp>
        <p:nvSpPr>
          <p:cNvPr id="5" name="Footer Placeholder 4">
            <a:extLst>
              <a:ext uri="{FF2B5EF4-FFF2-40B4-BE49-F238E27FC236}">
                <a16:creationId xmlns:a16="http://schemas.microsoft.com/office/drawing/2014/main" id="{6C58C57C-75ED-4E9B-9206-F9DD6953B6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08DB7-124F-4B65-B607-BF3E37FA8A8A}"/>
              </a:ext>
            </a:extLst>
          </p:cNvPr>
          <p:cNvSpPr>
            <a:spLocks noGrp="1"/>
          </p:cNvSpPr>
          <p:nvPr>
            <p:ph type="sldNum" sz="quarter" idx="12"/>
          </p:nvPr>
        </p:nvSpPr>
        <p:spPr/>
        <p:txBody>
          <a:bodyPr/>
          <a:lstStyle/>
          <a:p>
            <a:fld id="{4DB1386E-10B8-4935-BECD-8E14791DC60D}" type="slidenum">
              <a:rPr lang="en-US" smtClean="0"/>
              <a:t>‹#›</a:t>
            </a:fld>
            <a:endParaRPr lang="en-US"/>
          </a:p>
        </p:txBody>
      </p:sp>
    </p:spTree>
    <p:extLst>
      <p:ext uri="{BB962C8B-B14F-4D97-AF65-F5344CB8AC3E}">
        <p14:creationId xmlns:p14="http://schemas.microsoft.com/office/powerpoint/2010/main" val="3071070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CE60A-C40F-40BC-B844-C95BE5F932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D855EA-81CD-4C66-9BEC-0314DAB3A8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CF3084-0DD8-4EF8-92AD-2980A50BD1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4DE06B-760A-4FC0-8CCD-B49EBF11501F}"/>
              </a:ext>
            </a:extLst>
          </p:cNvPr>
          <p:cNvSpPr>
            <a:spLocks noGrp="1"/>
          </p:cNvSpPr>
          <p:nvPr>
            <p:ph type="dt" sz="half" idx="10"/>
          </p:nvPr>
        </p:nvSpPr>
        <p:spPr/>
        <p:txBody>
          <a:bodyPr/>
          <a:lstStyle/>
          <a:p>
            <a:fld id="{83A801B5-F7F2-4009-903E-44B423F70D3B}" type="datetimeFigureOut">
              <a:rPr lang="en-US" smtClean="0"/>
              <a:t>3/14/2019</a:t>
            </a:fld>
            <a:endParaRPr lang="en-US"/>
          </a:p>
        </p:txBody>
      </p:sp>
      <p:sp>
        <p:nvSpPr>
          <p:cNvPr id="6" name="Footer Placeholder 5">
            <a:extLst>
              <a:ext uri="{FF2B5EF4-FFF2-40B4-BE49-F238E27FC236}">
                <a16:creationId xmlns:a16="http://schemas.microsoft.com/office/drawing/2014/main" id="{D0665C50-F3C0-4A51-9CAE-B554801FBA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B3F411-DECB-4CF5-BE27-B9E8619D0E7E}"/>
              </a:ext>
            </a:extLst>
          </p:cNvPr>
          <p:cNvSpPr>
            <a:spLocks noGrp="1"/>
          </p:cNvSpPr>
          <p:nvPr>
            <p:ph type="sldNum" sz="quarter" idx="12"/>
          </p:nvPr>
        </p:nvSpPr>
        <p:spPr/>
        <p:txBody>
          <a:bodyPr/>
          <a:lstStyle/>
          <a:p>
            <a:fld id="{4DB1386E-10B8-4935-BECD-8E14791DC60D}" type="slidenum">
              <a:rPr lang="en-US" smtClean="0"/>
              <a:t>‹#›</a:t>
            </a:fld>
            <a:endParaRPr lang="en-US"/>
          </a:p>
        </p:txBody>
      </p:sp>
    </p:spTree>
    <p:extLst>
      <p:ext uri="{BB962C8B-B14F-4D97-AF65-F5344CB8AC3E}">
        <p14:creationId xmlns:p14="http://schemas.microsoft.com/office/powerpoint/2010/main" val="1504893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AB836-8EC9-46B3-ACF2-43E7F8D9EA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CB6770-377F-4F74-B894-765FD2D2AF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946739-8B06-4E9D-8276-46F7BB65FE7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82D4D8-00B4-4449-BF08-7C50390AF4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0B8AE8-53F1-49AD-8CE5-DB2E678B3BA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0CE43D-114E-4F32-9E42-0DB5F9BAF7B4}"/>
              </a:ext>
            </a:extLst>
          </p:cNvPr>
          <p:cNvSpPr>
            <a:spLocks noGrp="1"/>
          </p:cNvSpPr>
          <p:nvPr>
            <p:ph type="dt" sz="half" idx="10"/>
          </p:nvPr>
        </p:nvSpPr>
        <p:spPr/>
        <p:txBody>
          <a:bodyPr/>
          <a:lstStyle/>
          <a:p>
            <a:fld id="{83A801B5-F7F2-4009-903E-44B423F70D3B}" type="datetimeFigureOut">
              <a:rPr lang="en-US" smtClean="0"/>
              <a:t>3/14/2019</a:t>
            </a:fld>
            <a:endParaRPr lang="en-US"/>
          </a:p>
        </p:txBody>
      </p:sp>
      <p:sp>
        <p:nvSpPr>
          <p:cNvPr id="8" name="Footer Placeholder 7">
            <a:extLst>
              <a:ext uri="{FF2B5EF4-FFF2-40B4-BE49-F238E27FC236}">
                <a16:creationId xmlns:a16="http://schemas.microsoft.com/office/drawing/2014/main" id="{BEF0343E-3C36-4CD0-BAE8-CF53EDCD68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79FE11-4C89-47B3-8964-9AF07F62B59E}"/>
              </a:ext>
            </a:extLst>
          </p:cNvPr>
          <p:cNvSpPr>
            <a:spLocks noGrp="1"/>
          </p:cNvSpPr>
          <p:nvPr>
            <p:ph type="sldNum" sz="quarter" idx="12"/>
          </p:nvPr>
        </p:nvSpPr>
        <p:spPr/>
        <p:txBody>
          <a:bodyPr/>
          <a:lstStyle/>
          <a:p>
            <a:fld id="{4DB1386E-10B8-4935-BECD-8E14791DC60D}" type="slidenum">
              <a:rPr lang="en-US" smtClean="0"/>
              <a:t>‹#›</a:t>
            </a:fld>
            <a:endParaRPr lang="en-US"/>
          </a:p>
        </p:txBody>
      </p:sp>
    </p:spTree>
    <p:extLst>
      <p:ext uri="{BB962C8B-B14F-4D97-AF65-F5344CB8AC3E}">
        <p14:creationId xmlns:p14="http://schemas.microsoft.com/office/powerpoint/2010/main" val="2597571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CED31-29B9-4FBC-B10B-E4079C7392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AFAE65-4646-4BBF-A84F-EF48F7A7ED3D}"/>
              </a:ext>
            </a:extLst>
          </p:cNvPr>
          <p:cNvSpPr>
            <a:spLocks noGrp="1"/>
          </p:cNvSpPr>
          <p:nvPr>
            <p:ph type="dt" sz="half" idx="10"/>
          </p:nvPr>
        </p:nvSpPr>
        <p:spPr/>
        <p:txBody>
          <a:bodyPr/>
          <a:lstStyle/>
          <a:p>
            <a:fld id="{83A801B5-F7F2-4009-903E-44B423F70D3B}" type="datetimeFigureOut">
              <a:rPr lang="en-US" smtClean="0"/>
              <a:t>3/14/2019</a:t>
            </a:fld>
            <a:endParaRPr lang="en-US"/>
          </a:p>
        </p:txBody>
      </p:sp>
      <p:sp>
        <p:nvSpPr>
          <p:cNvPr id="4" name="Footer Placeholder 3">
            <a:extLst>
              <a:ext uri="{FF2B5EF4-FFF2-40B4-BE49-F238E27FC236}">
                <a16:creationId xmlns:a16="http://schemas.microsoft.com/office/drawing/2014/main" id="{C59ED274-6A34-46C0-8A27-22A650F9C0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320952-3AC9-433C-B501-9885D40F06F4}"/>
              </a:ext>
            </a:extLst>
          </p:cNvPr>
          <p:cNvSpPr>
            <a:spLocks noGrp="1"/>
          </p:cNvSpPr>
          <p:nvPr>
            <p:ph type="sldNum" sz="quarter" idx="12"/>
          </p:nvPr>
        </p:nvSpPr>
        <p:spPr/>
        <p:txBody>
          <a:bodyPr/>
          <a:lstStyle/>
          <a:p>
            <a:fld id="{4DB1386E-10B8-4935-BECD-8E14791DC60D}" type="slidenum">
              <a:rPr lang="en-US" smtClean="0"/>
              <a:t>‹#›</a:t>
            </a:fld>
            <a:endParaRPr lang="en-US"/>
          </a:p>
        </p:txBody>
      </p:sp>
    </p:spTree>
    <p:extLst>
      <p:ext uri="{BB962C8B-B14F-4D97-AF65-F5344CB8AC3E}">
        <p14:creationId xmlns:p14="http://schemas.microsoft.com/office/powerpoint/2010/main" val="3331680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147BB-173F-4163-B67B-A76D6312A05D}"/>
              </a:ext>
            </a:extLst>
          </p:cNvPr>
          <p:cNvSpPr>
            <a:spLocks noGrp="1"/>
          </p:cNvSpPr>
          <p:nvPr>
            <p:ph type="dt" sz="half" idx="10"/>
          </p:nvPr>
        </p:nvSpPr>
        <p:spPr/>
        <p:txBody>
          <a:bodyPr/>
          <a:lstStyle/>
          <a:p>
            <a:fld id="{83A801B5-F7F2-4009-903E-44B423F70D3B}" type="datetimeFigureOut">
              <a:rPr lang="en-US" smtClean="0"/>
              <a:t>3/14/2019</a:t>
            </a:fld>
            <a:endParaRPr lang="en-US"/>
          </a:p>
        </p:txBody>
      </p:sp>
      <p:sp>
        <p:nvSpPr>
          <p:cNvPr id="3" name="Footer Placeholder 2">
            <a:extLst>
              <a:ext uri="{FF2B5EF4-FFF2-40B4-BE49-F238E27FC236}">
                <a16:creationId xmlns:a16="http://schemas.microsoft.com/office/drawing/2014/main" id="{9A4D915C-0836-46B7-B344-1693825974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F78F16-1CD0-451C-9442-5EBCFE1BF877}"/>
              </a:ext>
            </a:extLst>
          </p:cNvPr>
          <p:cNvSpPr>
            <a:spLocks noGrp="1"/>
          </p:cNvSpPr>
          <p:nvPr>
            <p:ph type="sldNum" sz="quarter" idx="12"/>
          </p:nvPr>
        </p:nvSpPr>
        <p:spPr/>
        <p:txBody>
          <a:bodyPr/>
          <a:lstStyle/>
          <a:p>
            <a:fld id="{4DB1386E-10B8-4935-BECD-8E14791DC60D}" type="slidenum">
              <a:rPr lang="en-US" smtClean="0"/>
              <a:t>‹#›</a:t>
            </a:fld>
            <a:endParaRPr lang="en-US"/>
          </a:p>
        </p:txBody>
      </p:sp>
    </p:spTree>
    <p:extLst>
      <p:ext uri="{BB962C8B-B14F-4D97-AF65-F5344CB8AC3E}">
        <p14:creationId xmlns:p14="http://schemas.microsoft.com/office/powerpoint/2010/main" val="233238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6A2B-585A-4A71-AD76-5FFFB118A5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4B05D4-41D8-40AA-B4EC-4635CF58B1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7B6101-20D0-4056-A43A-42AF74C6DC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061F83-19AA-4F5C-AF3C-AEE2D41F98A7}"/>
              </a:ext>
            </a:extLst>
          </p:cNvPr>
          <p:cNvSpPr>
            <a:spLocks noGrp="1"/>
          </p:cNvSpPr>
          <p:nvPr>
            <p:ph type="dt" sz="half" idx="10"/>
          </p:nvPr>
        </p:nvSpPr>
        <p:spPr/>
        <p:txBody>
          <a:bodyPr/>
          <a:lstStyle/>
          <a:p>
            <a:fld id="{83A801B5-F7F2-4009-903E-44B423F70D3B}" type="datetimeFigureOut">
              <a:rPr lang="en-US" smtClean="0"/>
              <a:t>3/14/2019</a:t>
            </a:fld>
            <a:endParaRPr lang="en-US"/>
          </a:p>
        </p:txBody>
      </p:sp>
      <p:sp>
        <p:nvSpPr>
          <p:cNvPr id="6" name="Footer Placeholder 5">
            <a:extLst>
              <a:ext uri="{FF2B5EF4-FFF2-40B4-BE49-F238E27FC236}">
                <a16:creationId xmlns:a16="http://schemas.microsoft.com/office/drawing/2014/main" id="{1C0B952F-A81D-4813-BA1D-1EEC095C9A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48D30F-7520-4F55-8EE6-2FE61D1E14A4}"/>
              </a:ext>
            </a:extLst>
          </p:cNvPr>
          <p:cNvSpPr>
            <a:spLocks noGrp="1"/>
          </p:cNvSpPr>
          <p:nvPr>
            <p:ph type="sldNum" sz="quarter" idx="12"/>
          </p:nvPr>
        </p:nvSpPr>
        <p:spPr/>
        <p:txBody>
          <a:bodyPr/>
          <a:lstStyle/>
          <a:p>
            <a:fld id="{4DB1386E-10B8-4935-BECD-8E14791DC60D}" type="slidenum">
              <a:rPr lang="en-US" smtClean="0"/>
              <a:t>‹#›</a:t>
            </a:fld>
            <a:endParaRPr lang="en-US"/>
          </a:p>
        </p:txBody>
      </p:sp>
    </p:spTree>
    <p:extLst>
      <p:ext uri="{BB962C8B-B14F-4D97-AF65-F5344CB8AC3E}">
        <p14:creationId xmlns:p14="http://schemas.microsoft.com/office/powerpoint/2010/main" val="29994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B9051-840D-483C-B07E-3904ABD58B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413441-2C72-4349-B83F-77C6E8F296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738BCF-6406-46D0-B07B-E1D550F0C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F301FE-C6F6-4799-9698-857938ABE374}"/>
              </a:ext>
            </a:extLst>
          </p:cNvPr>
          <p:cNvSpPr>
            <a:spLocks noGrp="1"/>
          </p:cNvSpPr>
          <p:nvPr>
            <p:ph type="dt" sz="half" idx="10"/>
          </p:nvPr>
        </p:nvSpPr>
        <p:spPr/>
        <p:txBody>
          <a:bodyPr/>
          <a:lstStyle/>
          <a:p>
            <a:fld id="{83A801B5-F7F2-4009-903E-44B423F70D3B}" type="datetimeFigureOut">
              <a:rPr lang="en-US" smtClean="0"/>
              <a:t>3/14/2019</a:t>
            </a:fld>
            <a:endParaRPr lang="en-US"/>
          </a:p>
        </p:txBody>
      </p:sp>
      <p:sp>
        <p:nvSpPr>
          <p:cNvPr id="6" name="Footer Placeholder 5">
            <a:extLst>
              <a:ext uri="{FF2B5EF4-FFF2-40B4-BE49-F238E27FC236}">
                <a16:creationId xmlns:a16="http://schemas.microsoft.com/office/drawing/2014/main" id="{0901617C-C51B-4C97-BE5F-14732DA77F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7C7038-69C8-4B93-B8D6-BF07ACF9A756}"/>
              </a:ext>
            </a:extLst>
          </p:cNvPr>
          <p:cNvSpPr>
            <a:spLocks noGrp="1"/>
          </p:cNvSpPr>
          <p:nvPr>
            <p:ph type="sldNum" sz="quarter" idx="12"/>
          </p:nvPr>
        </p:nvSpPr>
        <p:spPr/>
        <p:txBody>
          <a:bodyPr/>
          <a:lstStyle/>
          <a:p>
            <a:fld id="{4DB1386E-10B8-4935-BECD-8E14791DC60D}" type="slidenum">
              <a:rPr lang="en-US" smtClean="0"/>
              <a:t>‹#›</a:t>
            </a:fld>
            <a:endParaRPr lang="en-US"/>
          </a:p>
        </p:txBody>
      </p:sp>
    </p:spTree>
    <p:extLst>
      <p:ext uri="{BB962C8B-B14F-4D97-AF65-F5344CB8AC3E}">
        <p14:creationId xmlns:p14="http://schemas.microsoft.com/office/powerpoint/2010/main" val="129697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F6E9E8-59C5-4DC6-BEFE-183F439346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ADD578-8029-4890-8916-50349A3F79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41C2F-4058-410C-8F81-D893BFD256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A801B5-F7F2-4009-903E-44B423F70D3B}" type="datetimeFigureOut">
              <a:rPr lang="en-US" smtClean="0"/>
              <a:t>3/14/2019</a:t>
            </a:fld>
            <a:endParaRPr lang="en-US"/>
          </a:p>
        </p:txBody>
      </p:sp>
      <p:sp>
        <p:nvSpPr>
          <p:cNvPr id="5" name="Footer Placeholder 4">
            <a:extLst>
              <a:ext uri="{FF2B5EF4-FFF2-40B4-BE49-F238E27FC236}">
                <a16:creationId xmlns:a16="http://schemas.microsoft.com/office/drawing/2014/main" id="{3CADAE8D-00E3-4469-9514-2A4C9CE06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EAE4BD-2596-48F4-ABCE-0311E9CCC1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1386E-10B8-4935-BECD-8E14791DC60D}" type="slidenum">
              <a:rPr lang="en-US" smtClean="0"/>
              <a:t>‹#›</a:t>
            </a:fld>
            <a:endParaRPr lang="en-US"/>
          </a:p>
        </p:txBody>
      </p:sp>
    </p:spTree>
    <p:extLst>
      <p:ext uri="{BB962C8B-B14F-4D97-AF65-F5344CB8AC3E}">
        <p14:creationId xmlns:p14="http://schemas.microsoft.com/office/powerpoint/2010/main" val="1812757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398C3D-CD04-4610-B4B6-F6B9109D1D00}"/>
              </a:ext>
            </a:extLst>
          </p:cNvPr>
          <p:cNvSpPr txBox="1"/>
          <p:nvPr/>
        </p:nvSpPr>
        <p:spPr>
          <a:xfrm>
            <a:off x="3860798" y="2167464"/>
            <a:ext cx="6206480" cy="1569660"/>
          </a:xfrm>
          <a:prstGeom prst="rect">
            <a:avLst/>
          </a:prstGeom>
          <a:noFill/>
        </p:spPr>
        <p:txBody>
          <a:bodyPr wrap="square" rtlCol="0">
            <a:spAutoFit/>
          </a:bodyPr>
          <a:lstStyle/>
          <a:p>
            <a:r>
              <a:rPr lang="en-US" sz="9600" dirty="0" err="1"/>
              <a:t>Dia</a:t>
            </a:r>
            <a:r>
              <a:rPr lang="en-US" sz="9600" dirty="0"/>
              <a:t> </a:t>
            </a:r>
            <a:r>
              <a:rPr lang="en-US" sz="9600" dirty="0" err="1"/>
              <a:t>Dhuit</a:t>
            </a:r>
            <a:endParaRPr lang="en-US" sz="9600" dirty="0"/>
          </a:p>
        </p:txBody>
      </p:sp>
    </p:spTree>
    <p:extLst>
      <p:ext uri="{BB962C8B-B14F-4D97-AF65-F5344CB8AC3E}">
        <p14:creationId xmlns:p14="http://schemas.microsoft.com/office/powerpoint/2010/main" val="99161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56E25F-02AF-4BE1-ACC2-56CBF207023A}"/>
              </a:ext>
            </a:extLst>
          </p:cNvPr>
          <p:cNvSpPr/>
          <p:nvPr/>
        </p:nvSpPr>
        <p:spPr>
          <a:xfrm>
            <a:off x="5794130" y="3244334"/>
            <a:ext cx="6084277" cy="923330"/>
          </a:xfrm>
          <a:prstGeom prst="rect">
            <a:avLst/>
          </a:prstGeom>
        </p:spPr>
        <p:txBody>
          <a:bodyPr wrap="square">
            <a:spAutoFit/>
          </a:bodyPr>
          <a:lstStyle/>
          <a:p>
            <a:r>
              <a:rPr lang="en-US" sz="5400" b="1" dirty="0">
                <a:latin typeface="Arial" panose="020B0604020202020204" pitchFamily="34" charset="0"/>
                <a:ea typeface="Calibri" panose="020F0502020204030204" pitchFamily="34" charset="0"/>
                <a:cs typeface="Times New Roman" panose="02020603050405020304" pitchFamily="18" charset="0"/>
              </a:rPr>
              <a:t>d) Gregory Peck</a:t>
            </a:r>
            <a:endParaRPr lang="en-US" sz="5400" b="1" dirty="0"/>
          </a:p>
        </p:txBody>
      </p:sp>
      <p:pic>
        <p:nvPicPr>
          <p:cNvPr id="6" name="Picture 5">
            <a:extLst>
              <a:ext uri="{FF2B5EF4-FFF2-40B4-BE49-F238E27FC236}">
                <a16:creationId xmlns:a16="http://schemas.microsoft.com/office/drawing/2014/main" id="{171CA111-BFF3-443A-8454-B41198BBB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763" y="559901"/>
            <a:ext cx="3974368" cy="5981491"/>
          </a:xfrm>
          <a:prstGeom prst="rect">
            <a:avLst/>
          </a:prstGeom>
        </p:spPr>
      </p:pic>
    </p:spTree>
    <p:extLst>
      <p:ext uri="{BB962C8B-B14F-4D97-AF65-F5344CB8AC3E}">
        <p14:creationId xmlns:p14="http://schemas.microsoft.com/office/powerpoint/2010/main" val="365988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15F9D8-6C5D-44E7-A7EF-C8505CA29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715" y="544687"/>
            <a:ext cx="5284470" cy="5788146"/>
          </a:xfrm>
          <a:prstGeom prst="rect">
            <a:avLst/>
          </a:prstGeom>
        </p:spPr>
      </p:pic>
    </p:spTree>
    <p:extLst>
      <p:ext uri="{BB962C8B-B14F-4D97-AF65-F5344CB8AC3E}">
        <p14:creationId xmlns:p14="http://schemas.microsoft.com/office/powerpoint/2010/main" val="1968871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C145ED-3206-4433-A2D0-4627183D3BCA}"/>
              </a:ext>
            </a:extLst>
          </p:cNvPr>
          <p:cNvSpPr/>
          <p:nvPr/>
        </p:nvSpPr>
        <p:spPr>
          <a:xfrm>
            <a:off x="1028699" y="1498962"/>
            <a:ext cx="10656277" cy="2649443"/>
          </a:xfrm>
          <a:prstGeom prst="rect">
            <a:avLst/>
          </a:prstGeom>
        </p:spPr>
        <p:txBody>
          <a:bodyPr wrap="square">
            <a:spAutoFit/>
          </a:bodyPr>
          <a:lstStyle/>
          <a:p>
            <a:pPr>
              <a:lnSpc>
                <a:spcPct val="105000"/>
              </a:lnSpc>
              <a:spcBef>
                <a:spcPts val="1200"/>
              </a:spcBef>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5. George M. Cohan, born in Providence, Rhode Island, was an avid baseball fan of which team?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Bef>
                <a:spcPts val="1200"/>
              </a:spcBef>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a) Brooklyn Dodgers    		b) New York Giants    </a:t>
            </a:r>
          </a:p>
          <a:p>
            <a:pPr>
              <a:lnSpc>
                <a:spcPct val="105000"/>
              </a:lnSpc>
              <a:spcBef>
                <a:spcPts val="1200"/>
              </a:spcBef>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c) New York Yankees    		d) Boston Red Sox</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8791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AE47B5-5B6B-4574-AE4A-BD71804E4C20}"/>
              </a:ext>
            </a:extLst>
          </p:cNvPr>
          <p:cNvSpPr/>
          <p:nvPr/>
        </p:nvSpPr>
        <p:spPr>
          <a:xfrm>
            <a:off x="5143500" y="2729429"/>
            <a:ext cx="6524624" cy="923330"/>
          </a:xfrm>
          <a:prstGeom prst="rect">
            <a:avLst/>
          </a:prstGeom>
        </p:spPr>
        <p:txBody>
          <a:bodyPr wrap="square">
            <a:spAutoFit/>
          </a:bodyPr>
          <a:lstStyle/>
          <a:p>
            <a:r>
              <a:rPr lang="en-US" sz="5400" b="1" dirty="0">
                <a:latin typeface="Arial" panose="020B0604020202020204" pitchFamily="34" charset="0"/>
                <a:ea typeface="Calibri" panose="020F0502020204030204" pitchFamily="34" charset="0"/>
                <a:cs typeface="Times New Roman" panose="02020603050405020304" pitchFamily="18" charset="0"/>
              </a:rPr>
              <a:t>b) New York Giants </a:t>
            </a:r>
            <a:endParaRPr lang="en-US" sz="5400" b="1" dirty="0"/>
          </a:p>
        </p:txBody>
      </p:sp>
      <p:pic>
        <p:nvPicPr>
          <p:cNvPr id="4" name="Picture 3">
            <a:extLst>
              <a:ext uri="{FF2B5EF4-FFF2-40B4-BE49-F238E27FC236}">
                <a16:creationId xmlns:a16="http://schemas.microsoft.com/office/drawing/2014/main" id="{0637AEF2-C18C-408B-8482-6194FC1B3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941" y="1762125"/>
            <a:ext cx="3091962" cy="3864952"/>
          </a:xfrm>
          <a:prstGeom prst="rect">
            <a:avLst/>
          </a:prstGeom>
        </p:spPr>
      </p:pic>
    </p:spTree>
    <p:extLst>
      <p:ext uri="{BB962C8B-B14F-4D97-AF65-F5344CB8AC3E}">
        <p14:creationId xmlns:p14="http://schemas.microsoft.com/office/powerpoint/2010/main" val="296908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53C23C-1D2A-421C-BBB1-9FDD4342050B}"/>
              </a:ext>
            </a:extLst>
          </p:cNvPr>
          <p:cNvSpPr/>
          <p:nvPr/>
        </p:nvSpPr>
        <p:spPr>
          <a:xfrm>
            <a:off x="940777" y="1378773"/>
            <a:ext cx="10629899" cy="3479927"/>
          </a:xfrm>
          <a:prstGeom prst="rect">
            <a:avLst/>
          </a:prstGeom>
        </p:spPr>
        <p:txBody>
          <a:bodyPr wrap="square">
            <a:spAutoFit/>
          </a:bodyPr>
          <a:lstStyle/>
          <a:p>
            <a:pPr>
              <a:lnSpc>
                <a:spcPct val="105000"/>
              </a:lnSpc>
              <a:spcBef>
                <a:spcPts val="1200"/>
              </a:spcBef>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6. Irish writer, Liam O’Flaherty, was cousin to this famous movie person.</a:t>
            </a:r>
          </a:p>
          <a:p>
            <a:pPr>
              <a:lnSpc>
                <a:spcPct val="105000"/>
              </a:lnSpc>
              <a:spcBef>
                <a:spcPts val="120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latin typeface="Arial" panose="020B0604020202020204" pitchFamily="34" charset="0"/>
                <a:ea typeface="Calibri" panose="020F0502020204030204" pitchFamily="34" charset="0"/>
              </a:rPr>
              <a:t>a) Pat O’Brien	       			b) Maureen O’Hara	</a:t>
            </a:r>
          </a:p>
          <a:p>
            <a:r>
              <a:rPr lang="en-US" sz="3200" dirty="0">
                <a:latin typeface="Arial" panose="020B0604020202020204" pitchFamily="34" charset="0"/>
                <a:ea typeface="Calibri" panose="020F0502020204030204" pitchFamily="34" charset="0"/>
              </a:rPr>
              <a:t>	</a:t>
            </a:r>
          </a:p>
          <a:p>
            <a:r>
              <a:rPr lang="en-US" sz="3200" dirty="0">
                <a:latin typeface="Arial" panose="020B0604020202020204" pitchFamily="34" charset="0"/>
                <a:ea typeface="Calibri" panose="020F0502020204030204" pitchFamily="34" charset="0"/>
              </a:rPr>
              <a:t>c) John Ford	       			d) Tyrone Power</a:t>
            </a:r>
            <a:endParaRPr lang="en-US" sz="3200" dirty="0"/>
          </a:p>
        </p:txBody>
      </p:sp>
    </p:spTree>
    <p:extLst>
      <p:ext uri="{BB962C8B-B14F-4D97-AF65-F5344CB8AC3E}">
        <p14:creationId xmlns:p14="http://schemas.microsoft.com/office/powerpoint/2010/main" val="540441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751755-91FF-4FCC-88FE-BA1D1583F7CC}"/>
              </a:ext>
            </a:extLst>
          </p:cNvPr>
          <p:cNvSpPr/>
          <p:nvPr/>
        </p:nvSpPr>
        <p:spPr>
          <a:xfrm>
            <a:off x="6708531" y="3244334"/>
            <a:ext cx="4624754" cy="923330"/>
          </a:xfrm>
          <a:prstGeom prst="rect">
            <a:avLst/>
          </a:prstGeom>
        </p:spPr>
        <p:txBody>
          <a:bodyPr wrap="square">
            <a:spAutoFit/>
          </a:bodyPr>
          <a:lstStyle/>
          <a:p>
            <a:r>
              <a:rPr lang="en-US" sz="5400" b="1" dirty="0">
                <a:latin typeface="Arial" panose="020B0604020202020204" pitchFamily="34" charset="0"/>
                <a:ea typeface="Calibri" panose="020F0502020204030204" pitchFamily="34" charset="0"/>
              </a:rPr>
              <a:t>c) John Ford</a:t>
            </a:r>
            <a:endParaRPr lang="en-US" sz="5400" b="1" dirty="0"/>
          </a:p>
        </p:txBody>
      </p:sp>
      <p:pic>
        <p:nvPicPr>
          <p:cNvPr id="4" name="Picture 3">
            <a:extLst>
              <a:ext uri="{FF2B5EF4-FFF2-40B4-BE49-F238E27FC236}">
                <a16:creationId xmlns:a16="http://schemas.microsoft.com/office/drawing/2014/main" id="{1C010301-F88E-4CC3-B7E3-1E4553CF8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338" y="1234440"/>
            <a:ext cx="3543300" cy="4251960"/>
          </a:xfrm>
          <a:prstGeom prst="rect">
            <a:avLst/>
          </a:prstGeom>
        </p:spPr>
      </p:pic>
    </p:spTree>
    <p:extLst>
      <p:ext uri="{BB962C8B-B14F-4D97-AF65-F5344CB8AC3E}">
        <p14:creationId xmlns:p14="http://schemas.microsoft.com/office/powerpoint/2010/main" val="1891927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7A90C7-49AB-4D53-90F5-653B6CB4E1BE}"/>
              </a:ext>
            </a:extLst>
          </p:cNvPr>
          <p:cNvSpPr/>
          <p:nvPr/>
        </p:nvSpPr>
        <p:spPr>
          <a:xfrm>
            <a:off x="541867" y="1731619"/>
            <a:ext cx="11252200" cy="585288"/>
          </a:xfrm>
          <a:prstGeom prst="rect">
            <a:avLst/>
          </a:prstGeom>
        </p:spPr>
        <p:txBody>
          <a:bodyPr wrap="square">
            <a:spAutoFit/>
          </a:bodyPr>
          <a:lstStyle/>
          <a:p>
            <a:pPr>
              <a:lnSpc>
                <a:spcPct val="105000"/>
              </a:lnSpc>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7. What does the abbreviation RTÉ mean? ______________</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8156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30CC99-2761-4582-9CAF-A048A11EB273}"/>
              </a:ext>
            </a:extLst>
          </p:cNvPr>
          <p:cNvSpPr/>
          <p:nvPr/>
        </p:nvSpPr>
        <p:spPr>
          <a:xfrm>
            <a:off x="1538653" y="2063604"/>
            <a:ext cx="9126415" cy="923330"/>
          </a:xfrm>
          <a:prstGeom prst="rect">
            <a:avLst/>
          </a:prstGeom>
        </p:spPr>
        <p:txBody>
          <a:bodyPr wrap="square">
            <a:spAutoFit/>
          </a:bodyPr>
          <a:lstStyle/>
          <a:p>
            <a:r>
              <a:rPr lang="en-US" sz="5400" b="1" dirty="0">
                <a:latin typeface="Arial" panose="020B0604020202020204" pitchFamily="34" charset="0"/>
                <a:ea typeface="Calibri" panose="020F0502020204030204" pitchFamily="34" charset="0"/>
              </a:rPr>
              <a:t>Radio Television of Ireland</a:t>
            </a:r>
            <a:endParaRPr lang="en-US" sz="5400" dirty="0"/>
          </a:p>
        </p:txBody>
      </p:sp>
    </p:spTree>
    <p:extLst>
      <p:ext uri="{BB962C8B-B14F-4D97-AF65-F5344CB8AC3E}">
        <p14:creationId xmlns:p14="http://schemas.microsoft.com/office/powerpoint/2010/main" val="3371749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0FE570-F225-41CA-B3DC-031B8EE5FE84}"/>
              </a:ext>
            </a:extLst>
          </p:cNvPr>
          <p:cNvSpPr/>
          <p:nvPr/>
        </p:nvSpPr>
        <p:spPr>
          <a:xfrm>
            <a:off x="1296140" y="1233995"/>
            <a:ext cx="10005134" cy="2947474"/>
          </a:xfrm>
          <a:prstGeom prst="rect">
            <a:avLst/>
          </a:prstGeom>
        </p:spPr>
        <p:txBody>
          <a:bodyPr wrap="square">
            <a:spAutoFit/>
          </a:bodyPr>
          <a:lstStyle/>
          <a:p>
            <a:pPr>
              <a:lnSpc>
                <a:spcPct val="105000"/>
              </a:lnSpc>
              <a:spcAft>
                <a:spcPts val="800"/>
              </a:spcAft>
            </a:pPr>
            <a:r>
              <a:rPr lang="en-US" sz="2800" dirty="0">
                <a:latin typeface="Arial" panose="020B0604020202020204" pitchFamily="34" charset="0"/>
                <a:ea typeface="Calibri" panose="020F0502020204030204" pitchFamily="34" charset="0"/>
                <a:cs typeface="Times New Roman" panose="02020603050405020304" pitchFamily="18" charset="0"/>
              </a:rPr>
              <a:t>8. This Irish American pilot played himself in the movie ‘The Flying Irishman’.</a:t>
            </a:r>
          </a:p>
          <a:p>
            <a:pPr>
              <a:lnSpc>
                <a:spcPct val="105000"/>
              </a:lnSpc>
              <a:spcAft>
                <a:spcPts val="80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Arial" panose="020B0604020202020204" pitchFamily="34" charset="0"/>
                <a:ea typeface="Calibri" panose="020F0502020204030204" pitchFamily="34" charset="0"/>
              </a:rPr>
              <a:t>a) Jimmy Stewart    				b) Douglas Corrigan   </a:t>
            </a:r>
          </a:p>
          <a:p>
            <a:endParaRPr lang="en-US" sz="2800" dirty="0">
              <a:latin typeface="Arial" panose="020B0604020202020204" pitchFamily="34" charset="0"/>
              <a:ea typeface="Calibri" panose="020F0502020204030204" pitchFamily="34" charset="0"/>
            </a:endParaRPr>
          </a:p>
          <a:p>
            <a:r>
              <a:rPr lang="en-US" sz="2800" dirty="0">
                <a:latin typeface="Arial" panose="020B0604020202020204" pitchFamily="34" charset="0"/>
                <a:ea typeface="Calibri" panose="020F0502020204030204" pitchFamily="34" charset="0"/>
              </a:rPr>
              <a:t>c) Brendan ‘Paddy’ </a:t>
            </a:r>
            <a:r>
              <a:rPr lang="en-US" sz="2800" dirty="0" err="1">
                <a:latin typeface="Arial" panose="020B0604020202020204" pitchFamily="34" charset="0"/>
                <a:ea typeface="Calibri" panose="020F0502020204030204" pitchFamily="34" charset="0"/>
              </a:rPr>
              <a:t>Finucance</a:t>
            </a:r>
            <a:r>
              <a:rPr lang="en-US" sz="2800" dirty="0">
                <a:latin typeface="Arial" panose="020B0604020202020204" pitchFamily="34" charset="0"/>
                <a:ea typeface="Calibri" panose="020F0502020204030204" pitchFamily="34" charset="0"/>
              </a:rPr>
              <a:t>   		d) Chuck Yeager</a:t>
            </a:r>
            <a:endParaRPr lang="en-US" sz="2800" dirty="0"/>
          </a:p>
        </p:txBody>
      </p:sp>
    </p:spTree>
    <p:extLst>
      <p:ext uri="{BB962C8B-B14F-4D97-AF65-F5344CB8AC3E}">
        <p14:creationId xmlns:p14="http://schemas.microsoft.com/office/powerpoint/2010/main" val="2670695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DAC531-741A-4F5B-B967-3CADE2B87F1D}"/>
              </a:ext>
            </a:extLst>
          </p:cNvPr>
          <p:cNvSpPr/>
          <p:nvPr/>
        </p:nvSpPr>
        <p:spPr>
          <a:xfrm>
            <a:off x="3059725" y="5503956"/>
            <a:ext cx="5319346" cy="707886"/>
          </a:xfrm>
          <a:prstGeom prst="rect">
            <a:avLst/>
          </a:prstGeom>
        </p:spPr>
        <p:txBody>
          <a:bodyPr wrap="square">
            <a:spAutoFit/>
          </a:bodyPr>
          <a:lstStyle/>
          <a:p>
            <a:r>
              <a:rPr lang="en-US" sz="4000" b="1" dirty="0">
                <a:latin typeface="Arial" panose="020B0604020202020204" pitchFamily="34" charset="0"/>
                <a:ea typeface="Calibri" panose="020F0502020204030204" pitchFamily="34" charset="0"/>
              </a:rPr>
              <a:t>b) Douglas Corrigan </a:t>
            </a:r>
            <a:endParaRPr lang="en-US" sz="4000" b="1" dirty="0"/>
          </a:p>
        </p:txBody>
      </p:sp>
      <p:pic>
        <p:nvPicPr>
          <p:cNvPr id="10" name="Picture 9">
            <a:extLst>
              <a:ext uri="{FF2B5EF4-FFF2-40B4-BE49-F238E27FC236}">
                <a16:creationId xmlns:a16="http://schemas.microsoft.com/office/drawing/2014/main" id="{AA4892A2-CB48-4494-9F0B-5B0F62D2C1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608" y="27354"/>
            <a:ext cx="9525000" cy="5080000"/>
          </a:xfrm>
          <a:prstGeom prst="rect">
            <a:avLst/>
          </a:prstGeom>
        </p:spPr>
      </p:pic>
    </p:spTree>
    <p:extLst>
      <p:ext uri="{BB962C8B-B14F-4D97-AF65-F5344CB8AC3E}">
        <p14:creationId xmlns:p14="http://schemas.microsoft.com/office/powerpoint/2010/main" val="2315054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94EEFE-4272-4444-A33D-443AB98292F2}"/>
              </a:ext>
            </a:extLst>
          </p:cNvPr>
          <p:cNvSpPr/>
          <p:nvPr/>
        </p:nvSpPr>
        <p:spPr>
          <a:xfrm>
            <a:off x="984739" y="1331830"/>
            <a:ext cx="10165614" cy="3102837"/>
          </a:xfrm>
          <a:prstGeom prst="rect">
            <a:avLst/>
          </a:prstGeom>
        </p:spPr>
        <p:txBody>
          <a:bodyPr wrap="square">
            <a:spAutoFit/>
          </a:bodyPr>
          <a:lstStyle/>
          <a:p>
            <a:pPr>
              <a:lnSpc>
                <a:spcPct val="105000"/>
              </a:lnSpc>
              <a:spcBef>
                <a:spcPts val="1200"/>
              </a:spcBef>
              <a:spcAft>
                <a:spcPts val="800"/>
              </a:spcAft>
            </a:pPr>
            <a:r>
              <a:rPr lang="en-US" sz="2800" dirty="0">
                <a:latin typeface="Arial" panose="020B0604020202020204" pitchFamily="34" charset="0"/>
                <a:ea typeface="Calibri" panose="020F0502020204030204" pitchFamily="34" charset="0"/>
                <a:cs typeface="Times New Roman" panose="02020603050405020304" pitchFamily="18" charset="0"/>
              </a:rPr>
              <a:t>1. This movie actor became a courier for Sinn Féin leader Michael Collins.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Bef>
                <a:spcPts val="1200"/>
              </a:spcBef>
              <a:spcAft>
                <a:spcPts val="800"/>
              </a:spcAft>
            </a:pPr>
            <a:r>
              <a:rPr lang="en-US" sz="2800" dirty="0">
                <a:latin typeface="Arial" panose="020B0604020202020204" pitchFamily="34" charset="0"/>
                <a:ea typeface="Calibri" panose="020F0502020204030204" pitchFamily="34" charset="0"/>
                <a:cs typeface="Times New Roman" panose="02020603050405020304" pitchFamily="18" charset="0"/>
              </a:rPr>
              <a:t>a) George Brent	      	</a:t>
            </a:r>
            <a:r>
              <a:rPr lang="en-US" sz="2800">
                <a:latin typeface="Arial" panose="020B0604020202020204" pitchFamily="34" charset="0"/>
                <a:ea typeface="Calibri" panose="020F0502020204030204" pitchFamily="34" charset="0"/>
                <a:cs typeface="Times New Roman" panose="02020603050405020304" pitchFamily="18" charset="0"/>
              </a:rPr>
              <a:t>		b</a:t>
            </a:r>
            <a:r>
              <a:rPr lang="en-US" sz="2800" dirty="0">
                <a:latin typeface="Arial" panose="020B0604020202020204" pitchFamily="34" charset="0"/>
                <a:ea typeface="Calibri" panose="020F0502020204030204" pitchFamily="34" charset="0"/>
                <a:cs typeface="Times New Roman" panose="02020603050405020304" pitchFamily="18" charset="0"/>
              </a:rPr>
              <a:t>) Victor </a:t>
            </a:r>
            <a:r>
              <a:rPr lang="en-US" sz="2800" dirty="0" err="1">
                <a:latin typeface="Arial" panose="020B0604020202020204" pitchFamily="34" charset="0"/>
                <a:ea typeface="Calibri" panose="020F0502020204030204" pitchFamily="34" charset="0"/>
                <a:cs typeface="Times New Roman" panose="02020603050405020304" pitchFamily="18" charset="0"/>
              </a:rPr>
              <a:t>McLaglen</a:t>
            </a:r>
            <a:r>
              <a:rPr lang="en-US" sz="2800" dirty="0">
                <a:latin typeface="Arial" panose="020B0604020202020204" pitchFamily="34" charset="0"/>
                <a:ea typeface="Calibri" panose="020F0502020204030204" pitchFamily="34" charset="0"/>
                <a:cs typeface="Times New Roman" panose="02020603050405020304" pitchFamily="18" charset="0"/>
              </a:rPr>
              <a:t>	      </a:t>
            </a:r>
          </a:p>
          <a:p>
            <a:pPr>
              <a:lnSpc>
                <a:spcPct val="105000"/>
              </a:lnSpc>
              <a:spcBef>
                <a:spcPts val="1200"/>
              </a:spcBef>
              <a:spcAft>
                <a:spcPts val="800"/>
              </a:spcAft>
            </a:pPr>
            <a:r>
              <a:rPr lang="en-US" sz="2800" dirty="0">
                <a:latin typeface="Arial" panose="020B0604020202020204" pitchFamily="34" charset="0"/>
                <a:ea typeface="Calibri" panose="020F0502020204030204" pitchFamily="34" charset="0"/>
                <a:cs typeface="Times New Roman" panose="02020603050405020304" pitchFamily="18" charset="0"/>
              </a:rPr>
              <a:t>c) Barry Fitzgerald			d) Tyrone Power</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Bef>
                <a:spcPts val="1200"/>
              </a:spcBef>
              <a:spcAft>
                <a:spcPts val="800"/>
              </a:spcAft>
            </a:pPr>
            <a:r>
              <a:rPr lang="en-US" sz="2800" dirty="0">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4277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15DB5E-66F8-4A6B-95A2-B7AC4A539F2F}"/>
              </a:ext>
            </a:extLst>
          </p:cNvPr>
          <p:cNvSpPr/>
          <p:nvPr/>
        </p:nvSpPr>
        <p:spPr>
          <a:xfrm>
            <a:off x="1134209" y="1709072"/>
            <a:ext cx="9926514" cy="2341667"/>
          </a:xfrm>
          <a:prstGeom prst="rect">
            <a:avLst/>
          </a:prstGeom>
        </p:spPr>
        <p:txBody>
          <a:bodyPr wrap="square">
            <a:spAutoFit/>
          </a:bodyPr>
          <a:lstStyle/>
          <a:p>
            <a:pPr>
              <a:lnSpc>
                <a:spcPct val="105000"/>
              </a:lnSpc>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9. Who was the actor who invited Audie Murphy to come to Hollywood?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a) Clark Gable	        			b) Gary Cooper	     </a:t>
            </a:r>
          </a:p>
          <a:p>
            <a:pPr>
              <a:lnSpc>
                <a:spcPct val="105000"/>
              </a:lnSpc>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c) James Cagney	   		d) John Wayne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2733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682834-DD3E-4F82-B3BC-CF926A4F101E}"/>
              </a:ext>
            </a:extLst>
          </p:cNvPr>
          <p:cNvSpPr/>
          <p:nvPr/>
        </p:nvSpPr>
        <p:spPr>
          <a:xfrm>
            <a:off x="6928338" y="3244334"/>
            <a:ext cx="5029200" cy="769441"/>
          </a:xfrm>
          <a:prstGeom prst="rect">
            <a:avLst/>
          </a:prstGeom>
        </p:spPr>
        <p:txBody>
          <a:bodyPr wrap="square">
            <a:spAutoFit/>
          </a:bodyPr>
          <a:lstStyle/>
          <a:p>
            <a:r>
              <a:rPr lang="en-US" sz="4400" b="1" dirty="0">
                <a:latin typeface="Arial" panose="020B0604020202020204" pitchFamily="34" charset="0"/>
                <a:ea typeface="Calibri" panose="020F0502020204030204" pitchFamily="34" charset="0"/>
                <a:cs typeface="Times New Roman" panose="02020603050405020304" pitchFamily="18" charset="0"/>
              </a:rPr>
              <a:t>c) James Cagney</a:t>
            </a:r>
            <a:endParaRPr lang="en-US" sz="4400" b="1" dirty="0"/>
          </a:p>
        </p:txBody>
      </p:sp>
      <p:pic>
        <p:nvPicPr>
          <p:cNvPr id="8" name="Picture 7">
            <a:extLst>
              <a:ext uri="{FF2B5EF4-FFF2-40B4-BE49-F238E27FC236}">
                <a16:creationId xmlns:a16="http://schemas.microsoft.com/office/drawing/2014/main" id="{478998E9-7229-4E6D-8454-8DB9797B4D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37" y="325315"/>
            <a:ext cx="7427743" cy="6189786"/>
          </a:xfrm>
          <a:prstGeom prst="rect">
            <a:avLst/>
          </a:prstGeom>
        </p:spPr>
      </p:pic>
    </p:spTree>
    <p:extLst>
      <p:ext uri="{BB962C8B-B14F-4D97-AF65-F5344CB8AC3E}">
        <p14:creationId xmlns:p14="http://schemas.microsoft.com/office/powerpoint/2010/main" val="1799172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00568A-38A1-4D6A-BD7B-1203E406CB46}"/>
              </a:ext>
            </a:extLst>
          </p:cNvPr>
          <p:cNvSpPr/>
          <p:nvPr/>
        </p:nvSpPr>
        <p:spPr>
          <a:xfrm>
            <a:off x="738555" y="1504886"/>
            <a:ext cx="11016760" cy="2341667"/>
          </a:xfrm>
          <a:prstGeom prst="rect">
            <a:avLst/>
          </a:prstGeom>
        </p:spPr>
        <p:txBody>
          <a:bodyPr wrap="square">
            <a:spAutoFit/>
          </a:bodyPr>
          <a:lstStyle/>
          <a:p>
            <a:pPr>
              <a:lnSpc>
                <a:spcPct val="105000"/>
              </a:lnSpc>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10. What was the name of the book, and later a movie, based on the life of Audie Murphy?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a) To Hell and Back          	b) Beyond Glory          </a:t>
            </a:r>
          </a:p>
          <a:p>
            <a:pPr>
              <a:lnSpc>
                <a:spcPct val="105000"/>
              </a:lnSpc>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c) No Guts, No Glory          	d) A Time for Dying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4155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6C6F2E-46A9-4BB3-87F3-F2167B114E15}"/>
              </a:ext>
            </a:extLst>
          </p:cNvPr>
          <p:cNvSpPr/>
          <p:nvPr/>
        </p:nvSpPr>
        <p:spPr>
          <a:xfrm>
            <a:off x="6275828" y="1948194"/>
            <a:ext cx="5468816" cy="1754326"/>
          </a:xfrm>
          <a:prstGeom prst="rect">
            <a:avLst/>
          </a:prstGeom>
        </p:spPr>
        <p:txBody>
          <a:bodyPr wrap="square">
            <a:spAutoFit/>
          </a:bodyPr>
          <a:lstStyle/>
          <a:p>
            <a:r>
              <a:rPr lang="en-US" sz="5400" b="1" dirty="0">
                <a:latin typeface="Arial" panose="020B0604020202020204" pitchFamily="34" charset="0"/>
                <a:ea typeface="Calibri" panose="020F0502020204030204" pitchFamily="34" charset="0"/>
              </a:rPr>
              <a:t>a) To Hell and Back </a:t>
            </a:r>
            <a:endParaRPr lang="en-US" sz="5400" b="1" dirty="0"/>
          </a:p>
        </p:txBody>
      </p:sp>
      <p:pic>
        <p:nvPicPr>
          <p:cNvPr id="4" name="Picture 3">
            <a:extLst>
              <a:ext uri="{FF2B5EF4-FFF2-40B4-BE49-F238E27FC236}">
                <a16:creationId xmlns:a16="http://schemas.microsoft.com/office/drawing/2014/main" id="{C9B750BE-40CB-47EA-AEDB-18D0B12A63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128" y="181010"/>
            <a:ext cx="5366364" cy="6551904"/>
          </a:xfrm>
          <a:prstGeom prst="rect">
            <a:avLst/>
          </a:prstGeom>
        </p:spPr>
      </p:pic>
    </p:spTree>
    <p:extLst>
      <p:ext uri="{BB962C8B-B14F-4D97-AF65-F5344CB8AC3E}">
        <p14:creationId xmlns:p14="http://schemas.microsoft.com/office/powerpoint/2010/main" val="3999699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B871A0-AA4E-4373-BD59-B947E7C0CE57}"/>
              </a:ext>
            </a:extLst>
          </p:cNvPr>
          <p:cNvSpPr/>
          <p:nvPr/>
        </p:nvSpPr>
        <p:spPr>
          <a:xfrm>
            <a:off x="782515" y="1788971"/>
            <a:ext cx="10744200" cy="2341667"/>
          </a:xfrm>
          <a:prstGeom prst="rect">
            <a:avLst/>
          </a:prstGeom>
        </p:spPr>
        <p:txBody>
          <a:bodyPr wrap="square">
            <a:spAutoFit/>
          </a:bodyPr>
          <a:lstStyle/>
          <a:p>
            <a:pPr>
              <a:lnSpc>
                <a:spcPct val="105000"/>
              </a:lnSpc>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11. Who is the last person born in Ireland to win a competitive </a:t>
            </a:r>
            <a:r>
              <a:rPr lang="en-US" sz="3200" i="1" dirty="0">
                <a:latin typeface="Arial" panose="020B0604020202020204" pitchFamily="34" charset="0"/>
                <a:ea typeface="Calibri" panose="020F0502020204030204" pitchFamily="34" charset="0"/>
                <a:cs typeface="Times New Roman" panose="02020603050405020304" pitchFamily="18" charset="0"/>
              </a:rPr>
              <a:t>acting</a:t>
            </a:r>
            <a:r>
              <a:rPr lang="en-US" sz="3200" dirty="0">
                <a:latin typeface="Arial" panose="020B0604020202020204" pitchFamily="34" charset="0"/>
                <a:ea typeface="Calibri" panose="020F0502020204030204" pitchFamily="34" charset="0"/>
                <a:cs typeface="Times New Roman" panose="02020603050405020304" pitchFamily="18" charset="0"/>
              </a:rPr>
              <a:t> Oscar?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a) Daniel Day-Lewis           	b) Peter O’Toole           </a:t>
            </a:r>
          </a:p>
          <a:p>
            <a:pPr>
              <a:lnSpc>
                <a:spcPct val="105000"/>
              </a:lnSpc>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c) Liam </a:t>
            </a:r>
            <a:r>
              <a:rPr lang="en-US" sz="3200" dirty="0" err="1">
                <a:latin typeface="Arial" panose="020B0604020202020204" pitchFamily="34" charset="0"/>
                <a:ea typeface="Calibri" panose="020F0502020204030204" pitchFamily="34" charset="0"/>
                <a:cs typeface="Times New Roman" panose="02020603050405020304" pitchFamily="18" charset="0"/>
              </a:rPr>
              <a:t>Neeson</a:t>
            </a:r>
            <a:r>
              <a:rPr lang="en-US" sz="3200" dirty="0">
                <a:latin typeface="Arial" panose="020B0604020202020204" pitchFamily="34" charset="0"/>
                <a:ea typeface="Calibri" panose="020F0502020204030204" pitchFamily="34" charset="0"/>
                <a:cs typeface="Times New Roman" panose="02020603050405020304" pitchFamily="18" charset="0"/>
              </a:rPr>
              <a:t>           		d) Brenda Fricker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922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C99B86-ABA7-4A36-8D19-D0C007146ED2}"/>
              </a:ext>
            </a:extLst>
          </p:cNvPr>
          <p:cNvSpPr/>
          <p:nvPr/>
        </p:nvSpPr>
        <p:spPr>
          <a:xfrm>
            <a:off x="5715000" y="3244334"/>
            <a:ext cx="6013938" cy="923330"/>
          </a:xfrm>
          <a:prstGeom prst="rect">
            <a:avLst/>
          </a:prstGeom>
        </p:spPr>
        <p:txBody>
          <a:bodyPr wrap="square">
            <a:spAutoFit/>
          </a:bodyPr>
          <a:lstStyle/>
          <a:p>
            <a:r>
              <a:rPr lang="en-US" sz="5400" b="1" dirty="0">
                <a:latin typeface="Arial" panose="020B0604020202020204" pitchFamily="34" charset="0"/>
                <a:ea typeface="Calibri" panose="020F0502020204030204" pitchFamily="34" charset="0"/>
              </a:rPr>
              <a:t>d) Brenda Fricker</a:t>
            </a:r>
            <a:endParaRPr lang="en-US" sz="5400" dirty="0"/>
          </a:p>
        </p:txBody>
      </p:sp>
      <p:pic>
        <p:nvPicPr>
          <p:cNvPr id="4" name="Picture 3">
            <a:extLst>
              <a:ext uri="{FF2B5EF4-FFF2-40B4-BE49-F238E27FC236}">
                <a16:creationId xmlns:a16="http://schemas.microsoft.com/office/drawing/2014/main" id="{AD67BCE3-CE55-449F-ACEB-747ABBA49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6" y="222738"/>
            <a:ext cx="4857016" cy="6476021"/>
          </a:xfrm>
          <a:prstGeom prst="rect">
            <a:avLst/>
          </a:prstGeom>
        </p:spPr>
      </p:pic>
    </p:spTree>
    <p:extLst>
      <p:ext uri="{BB962C8B-B14F-4D97-AF65-F5344CB8AC3E}">
        <p14:creationId xmlns:p14="http://schemas.microsoft.com/office/powerpoint/2010/main" val="588633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9DF29B-AED2-4817-9A1A-B2FE0F5A1CC8}"/>
              </a:ext>
            </a:extLst>
          </p:cNvPr>
          <p:cNvSpPr/>
          <p:nvPr/>
        </p:nvSpPr>
        <p:spPr>
          <a:xfrm>
            <a:off x="524933" y="1658735"/>
            <a:ext cx="11252200" cy="2246769"/>
          </a:xfrm>
          <a:prstGeom prst="rect">
            <a:avLst/>
          </a:prstGeom>
        </p:spPr>
        <p:txBody>
          <a:bodyPr wrap="square">
            <a:spAutoFit/>
          </a:bodyPr>
          <a:lstStyle/>
          <a:p>
            <a:r>
              <a:rPr lang="en-US" sz="2800" dirty="0">
                <a:latin typeface="Arial" panose="020B0604020202020204" pitchFamily="34" charset="0"/>
                <a:ea typeface="Calibri" panose="020F0502020204030204" pitchFamily="34" charset="0"/>
                <a:cs typeface="Times New Roman" panose="02020603050405020304" pitchFamily="18" charset="0"/>
              </a:rPr>
              <a:t>12. The</a:t>
            </a:r>
            <a:r>
              <a:rPr lang="en-US" sz="2800" i="1" dirty="0">
                <a:latin typeface="Arial" panose="020B0604020202020204" pitchFamily="34" charset="0"/>
                <a:ea typeface="Calibri" panose="020F0502020204030204" pitchFamily="34" charset="0"/>
                <a:cs typeface="Times New Roman" panose="02020603050405020304" pitchFamily="18" charset="0"/>
              </a:rPr>
              <a:t> best</a:t>
            </a:r>
            <a:r>
              <a:rPr lang="en-US" sz="2800" dirty="0">
                <a:latin typeface="Arial" panose="020B0604020202020204" pitchFamily="34" charset="0"/>
                <a:ea typeface="Calibri" panose="020F0502020204030204" pitchFamily="34" charset="0"/>
                <a:cs typeface="Times New Roman" panose="02020603050405020304" pitchFamily="18" charset="0"/>
              </a:rPr>
              <a:t> way to describe the demeanor of the </a:t>
            </a:r>
            <a:r>
              <a:rPr lang="en-US" sz="2800" dirty="0" err="1">
                <a:latin typeface="Arial" panose="020B0604020202020204" pitchFamily="34" charset="0"/>
                <a:ea typeface="Calibri" panose="020F0502020204030204" pitchFamily="34" charset="0"/>
                <a:cs typeface="Times New Roman" panose="02020603050405020304" pitchFamily="18" charset="0"/>
              </a:rPr>
              <a:t>Cluricaun</a:t>
            </a:r>
            <a:r>
              <a:rPr lang="en-US" sz="2800" dirty="0">
                <a:latin typeface="Arial" panose="020B0604020202020204" pitchFamily="34" charset="0"/>
                <a:ea typeface="Calibri" panose="020F0502020204030204" pitchFamily="34" charset="0"/>
                <a:cs typeface="Times New Roman" panose="02020603050405020304" pitchFamily="18" charset="0"/>
              </a:rPr>
              <a:t>, who is a close cousin to the leprechaun, is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Arial" panose="020B0604020202020204" pitchFamily="34" charset="0"/>
                <a:ea typeface="Calibri" panose="020F0502020204030204" pitchFamily="34" charset="0"/>
                <a:cs typeface="Times New Roman" panose="02020603050405020304" pitchFamily="18" charset="0"/>
              </a:rPr>
              <a:t>a) gloomy and industrious		b) indolent and happy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Arial" panose="020B0604020202020204" pitchFamily="34" charset="0"/>
                <a:ea typeface="Calibri" panose="020F0502020204030204" pitchFamily="34" charset="0"/>
              </a:rPr>
              <a:t>c) compassionate and gullible	d) considerate and materialistic</a:t>
            </a:r>
            <a:endParaRPr lang="en-US" sz="2800" dirty="0"/>
          </a:p>
        </p:txBody>
      </p:sp>
    </p:spTree>
    <p:extLst>
      <p:ext uri="{BB962C8B-B14F-4D97-AF65-F5344CB8AC3E}">
        <p14:creationId xmlns:p14="http://schemas.microsoft.com/office/powerpoint/2010/main" val="558633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A191CC-B1DD-4F41-9D8D-71D25CCA7D07}"/>
              </a:ext>
            </a:extLst>
          </p:cNvPr>
          <p:cNvSpPr/>
          <p:nvPr/>
        </p:nvSpPr>
        <p:spPr>
          <a:xfrm>
            <a:off x="2118946" y="2196769"/>
            <a:ext cx="8009791" cy="923330"/>
          </a:xfrm>
          <a:prstGeom prst="rect">
            <a:avLst/>
          </a:prstGeom>
        </p:spPr>
        <p:txBody>
          <a:bodyPr wrap="square">
            <a:spAutoFit/>
          </a:bodyPr>
          <a:lstStyle/>
          <a:p>
            <a:r>
              <a:rPr lang="en-US" sz="5400" b="1" dirty="0">
                <a:latin typeface="Arial" panose="020B0604020202020204" pitchFamily="34" charset="0"/>
                <a:ea typeface="Calibri" panose="020F0502020204030204" pitchFamily="34" charset="0"/>
              </a:rPr>
              <a:t>b) indolent and happy</a:t>
            </a:r>
            <a:r>
              <a:rPr lang="en-US" sz="5400" dirty="0">
                <a:latin typeface="Arial" panose="020B0604020202020204" pitchFamily="34" charset="0"/>
                <a:ea typeface="Calibri" panose="020F0502020204030204" pitchFamily="34" charset="0"/>
              </a:rPr>
              <a:t> </a:t>
            </a:r>
            <a:endParaRPr lang="en-US" sz="5400" dirty="0"/>
          </a:p>
        </p:txBody>
      </p:sp>
    </p:spTree>
    <p:extLst>
      <p:ext uri="{BB962C8B-B14F-4D97-AF65-F5344CB8AC3E}">
        <p14:creationId xmlns:p14="http://schemas.microsoft.com/office/powerpoint/2010/main" val="1076267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717F62-F279-40C6-87A7-05EBD251B035}"/>
              </a:ext>
            </a:extLst>
          </p:cNvPr>
          <p:cNvSpPr/>
          <p:nvPr/>
        </p:nvSpPr>
        <p:spPr>
          <a:xfrm>
            <a:off x="609601" y="1788971"/>
            <a:ext cx="10600592" cy="2490938"/>
          </a:xfrm>
          <a:prstGeom prst="rect">
            <a:avLst/>
          </a:prstGeom>
        </p:spPr>
        <p:txBody>
          <a:bodyPr wrap="square">
            <a:spAutoFit/>
          </a:bodyPr>
          <a:lstStyle/>
          <a:p>
            <a:pPr>
              <a:lnSpc>
                <a:spcPct val="105000"/>
              </a:lnSpc>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13. The best way to describe the demeanor of a leprechaun is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t>a) diligent and moody				b) agreeable </a:t>
            </a:r>
            <a:r>
              <a:rPr lang="en-US" sz="3200"/>
              <a:t>and sullen</a:t>
            </a:r>
            <a:endParaRPr lang="en-US" sz="3200" dirty="0"/>
          </a:p>
          <a:p>
            <a:r>
              <a:rPr lang="en-US" sz="3200" dirty="0"/>
              <a:t>c) apathetic and cheery			d) lazy and cheery</a:t>
            </a:r>
          </a:p>
          <a:p>
            <a:r>
              <a:rPr lang="en-US" dirty="0"/>
              <a:t> </a:t>
            </a:r>
          </a:p>
        </p:txBody>
      </p:sp>
    </p:spTree>
    <p:extLst>
      <p:ext uri="{BB962C8B-B14F-4D97-AF65-F5344CB8AC3E}">
        <p14:creationId xmlns:p14="http://schemas.microsoft.com/office/powerpoint/2010/main" val="1002767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18856E-9F43-48CC-ADAD-81FBA87EA80E}"/>
              </a:ext>
            </a:extLst>
          </p:cNvPr>
          <p:cNvSpPr/>
          <p:nvPr/>
        </p:nvSpPr>
        <p:spPr>
          <a:xfrm>
            <a:off x="2106706" y="1821818"/>
            <a:ext cx="7709647" cy="923330"/>
          </a:xfrm>
          <a:prstGeom prst="rect">
            <a:avLst/>
          </a:prstGeom>
        </p:spPr>
        <p:txBody>
          <a:bodyPr wrap="square">
            <a:spAutoFit/>
          </a:bodyPr>
          <a:lstStyle/>
          <a:p>
            <a:r>
              <a:rPr lang="en-US" sz="5400" dirty="0">
                <a:latin typeface="Arial" panose="020B0604020202020204" pitchFamily="34" charset="0"/>
                <a:ea typeface="Calibri" panose="020F0502020204030204" pitchFamily="34" charset="0"/>
                <a:cs typeface="Times New Roman" panose="02020603050405020304" pitchFamily="18" charset="0"/>
              </a:rPr>
              <a:t>a) Diligent and moody</a:t>
            </a:r>
            <a:endParaRPr lang="en-US" sz="5400" dirty="0"/>
          </a:p>
        </p:txBody>
      </p:sp>
    </p:spTree>
    <p:extLst>
      <p:ext uri="{BB962C8B-B14F-4D97-AF65-F5344CB8AC3E}">
        <p14:creationId xmlns:p14="http://schemas.microsoft.com/office/powerpoint/2010/main" val="420107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04DA5A-849D-4EE2-9EDE-0555BD2F1561}"/>
              </a:ext>
            </a:extLst>
          </p:cNvPr>
          <p:cNvSpPr/>
          <p:nvPr/>
        </p:nvSpPr>
        <p:spPr>
          <a:xfrm>
            <a:off x="5876925" y="3244334"/>
            <a:ext cx="5753100" cy="923330"/>
          </a:xfrm>
          <a:prstGeom prst="rect">
            <a:avLst/>
          </a:prstGeom>
        </p:spPr>
        <p:txBody>
          <a:bodyPr wrap="square">
            <a:spAutoFit/>
          </a:bodyPr>
          <a:lstStyle/>
          <a:p>
            <a:r>
              <a:rPr lang="en-US" sz="5400" b="1" dirty="0">
                <a:latin typeface="Arial" panose="020B0604020202020204" pitchFamily="34" charset="0"/>
                <a:ea typeface="Calibri" panose="020F0502020204030204" pitchFamily="34" charset="0"/>
              </a:rPr>
              <a:t>a) George Brent</a:t>
            </a:r>
            <a:endParaRPr lang="en-US" sz="5400" dirty="0"/>
          </a:p>
        </p:txBody>
      </p:sp>
      <p:pic>
        <p:nvPicPr>
          <p:cNvPr id="4" name="Picture 3">
            <a:extLst>
              <a:ext uri="{FF2B5EF4-FFF2-40B4-BE49-F238E27FC236}">
                <a16:creationId xmlns:a16="http://schemas.microsoft.com/office/drawing/2014/main" id="{0573D9EB-6C1D-44EB-8372-A35AF40A4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12" y="92701"/>
            <a:ext cx="5459292" cy="6641474"/>
          </a:xfrm>
          <a:prstGeom prst="rect">
            <a:avLst/>
          </a:prstGeom>
        </p:spPr>
      </p:pic>
    </p:spTree>
    <p:extLst>
      <p:ext uri="{BB962C8B-B14F-4D97-AF65-F5344CB8AC3E}">
        <p14:creationId xmlns:p14="http://schemas.microsoft.com/office/powerpoint/2010/main" val="3295013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992BB0-5F86-4CF1-9937-0BC1B488420F}"/>
              </a:ext>
            </a:extLst>
          </p:cNvPr>
          <p:cNvSpPr/>
          <p:nvPr/>
        </p:nvSpPr>
        <p:spPr>
          <a:xfrm>
            <a:off x="835269" y="800847"/>
            <a:ext cx="10128739" cy="4524315"/>
          </a:xfrm>
          <a:prstGeom prst="rect">
            <a:avLst/>
          </a:prstGeom>
        </p:spPr>
        <p:txBody>
          <a:bodyPr wrap="square">
            <a:spAutoFit/>
          </a:bodyPr>
          <a:lstStyle/>
          <a:p>
            <a:r>
              <a:rPr lang="en-US" sz="3600" dirty="0"/>
              <a:t>14. This Irish actor was nominated for both best actor and best supporting actor in the same movie?</a:t>
            </a:r>
          </a:p>
          <a:p>
            <a:endParaRPr lang="en-US" sz="3600" dirty="0"/>
          </a:p>
          <a:p>
            <a:pPr marL="342900" indent="-342900">
              <a:buAutoNum type="alphaLcParenR"/>
            </a:pPr>
            <a:r>
              <a:rPr lang="en-US" sz="3600" dirty="0"/>
              <a:t> Barry Fitzgerald</a:t>
            </a:r>
            <a:endParaRPr lang="en-US" sz="3600" b="1" dirty="0"/>
          </a:p>
          <a:p>
            <a:r>
              <a:rPr lang="en-US" sz="3600" dirty="0"/>
              <a:t>b) Victor </a:t>
            </a:r>
            <a:r>
              <a:rPr lang="en-US" sz="3600" dirty="0" err="1"/>
              <a:t>McLaglen</a:t>
            </a:r>
            <a:r>
              <a:rPr lang="en-US" sz="3600" dirty="0"/>
              <a:t>    </a:t>
            </a:r>
          </a:p>
          <a:p>
            <a:r>
              <a:rPr lang="en-US" sz="3600" dirty="0"/>
              <a:t>c) John Wayne</a:t>
            </a:r>
          </a:p>
          <a:p>
            <a:r>
              <a:rPr lang="en-US" sz="3600" dirty="0"/>
              <a:t>d) Ward Bond    </a:t>
            </a:r>
          </a:p>
          <a:p>
            <a:r>
              <a:rPr lang="en-US" sz="3600" dirty="0"/>
              <a:t>e) Tyrone Power</a:t>
            </a:r>
          </a:p>
        </p:txBody>
      </p:sp>
    </p:spTree>
    <p:extLst>
      <p:ext uri="{BB962C8B-B14F-4D97-AF65-F5344CB8AC3E}">
        <p14:creationId xmlns:p14="http://schemas.microsoft.com/office/powerpoint/2010/main" val="14017928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1C9DD7-951E-4596-B99F-D056F71AAF7B}"/>
              </a:ext>
            </a:extLst>
          </p:cNvPr>
          <p:cNvSpPr/>
          <p:nvPr/>
        </p:nvSpPr>
        <p:spPr>
          <a:xfrm>
            <a:off x="5753616" y="2036971"/>
            <a:ext cx="6128239" cy="923330"/>
          </a:xfrm>
          <a:prstGeom prst="rect">
            <a:avLst/>
          </a:prstGeom>
        </p:spPr>
        <p:txBody>
          <a:bodyPr wrap="square">
            <a:spAutoFit/>
          </a:bodyPr>
          <a:lstStyle/>
          <a:p>
            <a:r>
              <a:rPr lang="en-US" sz="5400"/>
              <a:t>a)  </a:t>
            </a:r>
            <a:r>
              <a:rPr lang="en-US" sz="5400" dirty="0"/>
              <a:t>Barry Fitzgerald</a:t>
            </a:r>
          </a:p>
        </p:txBody>
      </p:sp>
      <p:pic>
        <p:nvPicPr>
          <p:cNvPr id="6" name="Picture 5">
            <a:extLst>
              <a:ext uri="{FF2B5EF4-FFF2-40B4-BE49-F238E27FC236}">
                <a16:creationId xmlns:a16="http://schemas.microsoft.com/office/drawing/2014/main" id="{5C36B63F-456E-4B8B-89E2-07F28CFDDF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62" y="0"/>
            <a:ext cx="5143500" cy="6858000"/>
          </a:xfrm>
          <a:prstGeom prst="rect">
            <a:avLst/>
          </a:prstGeom>
        </p:spPr>
      </p:pic>
    </p:spTree>
    <p:extLst>
      <p:ext uri="{BB962C8B-B14F-4D97-AF65-F5344CB8AC3E}">
        <p14:creationId xmlns:p14="http://schemas.microsoft.com/office/powerpoint/2010/main" val="3200087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D1606D-43A9-487B-A346-F5671714DFE8}"/>
              </a:ext>
            </a:extLst>
          </p:cNvPr>
          <p:cNvSpPr txBox="1"/>
          <p:nvPr/>
        </p:nvSpPr>
        <p:spPr>
          <a:xfrm>
            <a:off x="1899822" y="1744290"/>
            <a:ext cx="8229600" cy="646331"/>
          </a:xfrm>
          <a:prstGeom prst="rect">
            <a:avLst/>
          </a:prstGeom>
          <a:noFill/>
        </p:spPr>
        <p:txBody>
          <a:bodyPr wrap="square" rtlCol="0">
            <a:spAutoFit/>
          </a:bodyPr>
          <a:lstStyle/>
          <a:p>
            <a:r>
              <a:rPr lang="en-US" sz="3600" dirty="0"/>
              <a:t>15. For question 14, what </a:t>
            </a:r>
            <a:r>
              <a:rPr lang="en-US" sz="3600"/>
              <a:t>was that </a:t>
            </a:r>
            <a:r>
              <a:rPr lang="en-US" sz="3600" dirty="0"/>
              <a:t>movie?</a:t>
            </a:r>
          </a:p>
        </p:txBody>
      </p:sp>
    </p:spTree>
    <p:extLst>
      <p:ext uri="{BB962C8B-B14F-4D97-AF65-F5344CB8AC3E}">
        <p14:creationId xmlns:p14="http://schemas.microsoft.com/office/powerpoint/2010/main" val="2834380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BCA988-7031-4A64-9CD6-4D3E345D3C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250" y="1814512"/>
            <a:ext cx="2095500" cy="3228975"/>
          </a:xfrm>
          <a:prstGeom prst="rect">
            <a:avLst/>
          </a:prstGeom>
        </p:spPr>
      </p:pic>
    </p:spTree>
    <p:extLst>
      <p:ext uri="{BB962C8B-B14F-4D97-AF65-F5344CB8AC3E}">
        <p14:creationId xmlns:p14="http://schemas.microsoft.com/office/powerpoint/2010/main" val="1171773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DB1BBF-C0F3-4235-8379-5E9F835077E0}"/>
              </a:ext>
            </a:extLst>
          </p:cNvPr>
          <p:cNvSpPr/>
          <p:nvPr/>
        </p:nvSpPr>
        <p:spPr>
          <a:xfrm>
            <a:off x="976543" y="1091812"/>
            <a:ext cx="10235953" cy="2670539"/>
          </a:xfrm>
          <a:prstGeom prst="rect">
            <a:avLst/>
          </a:prstGeom>
        </p:spPr>
        <p:txBody>
          <a:bodyPr wrap="square">
            <a:spAutoFit/>
          </a:bodyPr>
          <a:lstStyle/>
          <a:p>
            <a:r>
              <a:rPr lang="en-US" sz="3200" dirty="0">
                <a:latin typeface="Arial" panose="020B0604020202020204" pitchFamily="34" charset="0"/>
                <a:ea typeface="Calibri" panose="020F0502020204030204" pitchFamily="34" charset="0"/>
                <a:cs typeface="Arial" panose="020B0604020202020204" pitchFamily="34" charset="0"/>
              </a:rPr>
              <a:t>16. This Irish American is the most prolific movie Director of all time.</a:t>
            </a:r>
          </a:p>
          <a:p>
            <a:r>
              <a:rPr lang="en-US" sz="3200" dirty="0">
                <a:latin typeface="Arial" panose="020B0604020202020204" pitchFamily="34" charset="0"/>
                <a:ea typeface="Calibri" panose="020F0502020204030204" pitchFamily="34" charset="0"/>
                <a:cs typeface="Arial" panose="020B0604020202020204" pitchFamily="34" charset="0"/>
              </a:rPr>
              <a:t> </a:t>
            </a:r>
          </a:p>
          <a:p>
            <a:pPr marL="514350" indent="-514350">
              <a:lnSpc>
                <a:spcPct val="105000"/>
              </a:lnSpc>
              <a:spcAft>
                <a:spcPts val="800"/>
              </a:spcAft>
              <a:buAutoNum type="alphaLcParenR"/>
            </a:pPr>
            <a:r>
              <a:rPr lang="en-US" sz="3200" dirty="0">
                <a:latin typeface="Arial" panose="020B0604020202020204" pitchFamily="34" charset="0"/>
                <a:ea typeface="Calibri" panose="020F0502020204030204" pitchFamily="34" charset="0"/>
                <a:cs typeface="Arial" panose="020B0604020202020204" pitchFamily="34" charset="0"/>
              </a:rPr>
              <a:t>William Wyler	 	b) Frank Capra	 </a:t>
            </a:r>
          </a:p>
          <a:p>
            <a:pPr>
              <a:lnSpc>
                <a:spcPct val="105000"/>
              </a:lnSpc>
              <a:spcAft>
                <a:spcPts val="800"/>
              </a:spcAft>
            </a:pPr>
            <a:r>
              <a:rPr lang="en-US" sz="3200" dirty="0">
                <a:latin typeface="Arial" panose="020B0604020202020204" pitchFamily="34" charset="0"/>
                <a:ea typeface="Calibri" panose="020F0502020204030204" pitchFamily="34" charset="0"/>
                <a:cs typeface="Arial" panose="020B0604020202020204" pitchFamily="34" charset="0"/>
              </a:rPr>
              <a:t>c) John Ford			d) Clint Eastwood</a:t>
            </a:r>
            <a:endParaRPr lang="en-US" sz="3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01430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F57FB6-4048-4046-AF0E-45D287FA1746}"/>
              </a:ext>
            </a:extLst>
          </p:cNvPr>
          <p:cNvSpPr/>
          <p:nvPr/>
        </p:nvSpPr>
        <p:spPr>
          <a:xfrm>
            <a:off x="7513327" y="3059668"/>
            <a:ext cx="4098664" cy="769441"/>
          </a:xfrm>
          <a:prstGeom prst="rect">
            <a:avLst/>
          </a:prstGeom>
        </p:spPr>
        <p:txBody>
          <a:bodyPr wrap="square">
            <a:spAutoFit/>
          </a:bodyPr>
          <a:lstStyle/>
          <a:p>
            <a:r>
              <a:rPr lang="en-US" sz="4400" dirty="0">
                <a:latin typeface="Arial" panose="020B0604020202020204" pitchFamily="34" charset="0"/>
                <a:ea typeface="Calibri" panose="020F0502020204030204" pitchFamily="34" charset="0"/>
                <a:cs typeface="Times New Roman" panose="02020603050405020304" pitchFamily="18" charset="0"/>
              </a:rPr>
              <a:t>c) John Ford</a:t>
            </a:r>
            <a:endParaRPr lang="en-US" sz="4400" dirty="0"/>
          </a:p>
        </p:txBody>
      </p:sp>
      <p:pic>
        <p:nvPicPr>
          <p:cNvPr id="4" name="Picture 3">
            <a:extLst>
              <a:ext uri="{FF2B5EF4-FFF2-40B4-BE49-F238E27FC236}">
                <a16:creationId xmlns:a16="http://schemas.microsoft.com/office/drawing/2014/main" id="{819D4DF8-E6D6-4266-A52F-BAED0C160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283" y="263458"/>
            <a:ext cx="4983480" cy="6242304"/>
          </a:xfrm>
          <a:prstGeom prst="rect">
            <a:avLst/>
          </a:prstGeom>
        </p:spPr>
      </p:pic>
    </p:spTree>
    <p:extLst>
      <p:ext uri="{BB962C8B-B14F-4D97-AF65-F5344CB8AC3E}">
        <p14:creationId xmlns:p14="http://schemas.microsoft.com/office/powerpoint/2010/main" val="904099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D38D10-62B2-4AA5-969C-EA458A8B678E}"/>
              </a:ext>
            </a:extLst>
          </p:cNvPr>
          <p:cNvSpPr/>
          <p:nvPr/>
        </p:nvSpPr>
        <p:spPr>
          <a:xfrm>
            <a:off x="676656" y="1330173"/>
            <a:ext cx="10250424" cy="2341667"/>
          </a:xfrm>
          <a:prstGeom prst="rect">
            <a:avLst/>
          </a:prstGeom>
        </p:spPr>
        <p:txBody>
          <a:bodyPr wrap="square">
            <a:spAutoFit/>
          </a:bodyPr>
          <a:lstStyle/>
          <a:p>
            <a:pPr>
              <a:lnSpc>
                <a:spcPct val="105000"/>
              </a:lnSpc>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17. The only actor to date to win three Oscars for Best Supporting Actor.</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514350" indent="-514350">
              <a:lnSpc>
                <a:spcPct val="105000"/>
              </a:lnSpc>
              <a:spcAft>
                <a:spcPts val="800"/>
              </a:spcAft>
              <a:buAutoNum type="alphaLcParenR"/>
            </a:pPr>
            <a:r>
              <a:rPr lang="en-US" sz="3200" dirty="0">
                <a:latin typeface="Arial" panose="020B0604020202020204" pitchFamily="34" charset="0"/>
                <a:ea typeface="Calibri" panose="020F0502020204030204" pitchFamily="34" charset="0"/>
                <a:cs typeface="Times New Roman" panose="02020603050405020304" pitchFamily="18" charset="0"/>
              </a:rPr>
              <a:t>Maureen O’Hara	        		b) Thomas Mitchell         </a:t>
            </a:r>
          </a:p>
          <a:p>
            <a:pPr>
              <a:lnSpc>
                <a:spcPct val="105000"/>
              </a:lnSpc>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c) </a:t>
            </a:r>
            <a:r>
              <a:rPr lang="en-US" sz="3200" dirty="0"/>
              <a:t>Ward Bond </a:t>
            </a:r>
            <a:r>
              <a:rPr lang="en-US" sz="3200" dirty="0">
                <a:latin typeface="Arial" panose="020B0604020202020204" pitchFamily="34" charset="0"/>
                <a:ea typeface="Calibri" panose="020F0502020204030204" pitchFamily="34" charset="0"/>
                <a:cs typeface="Times New Roman" panose="02020603050405020304" pitchFamily="18" charset="0"/>
              </a:rPr>
              <a:t>         			d) Walter Brennan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06718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F8F080-03E2-43CD-91EC-D8CA8BC2403B}"/>
              </a:ext>
            </a:extLst>
          </p:cNvPr>
          <p:cNvSpPr/>
          <p:nvPr/>
        </p:nvSpPr>
        <p:spPr>
          <a:xfrm>
            <a:off x="6498273" y="2165342"/>
            <a:ext cx="4529391" cy="707886"/>
          </a:xfrm>
          <a:prstGeom prst="rect">
            <a:avLst/>
          </a:prstGeom>
        </p:spPr>
        <p:txBody>
          <a:bodyPr wrap="square">
            <a:spAutoFit/>
          </a:bodyPr>
          <a:lstStyle/>
          <a:p>
            <a:r>
              <a:rPr lang="en-US" sz="4000" dirty="0">
                <a:latin typeface="Arial" panose="020B0604020202020204" pitchFamily="34" charset="0"/>
                <a:ea typeface="Calibri" panose="020F0502020204030204" pitchFamily="34" charset="0"/>
                <a:cs typeface="Times New Roman" panose="02020603050405020304" pitchFamily="18" charset="0"/>
              </a:rPr>
              <a:t>d) </a:t>
            </a:r>
            <a:r>
              <a:rPr lang="en-US" sz="4000" dirty="0" err="1">
                <a:latin typeface="Arial" panose="020B0604020202020204" pitchFamily="34" charset="0"/>
                <a:ea typeface="Calibri" panose="020F0502020204030204" pitchFamily="34" charset="0"/>
                <a:cs typeface="Times New Roman" panose="02020603050405020304" pitchFamily="18" charset="0"/>
              </a:rPr>
              <a:t>Wa</a:t>
            </a:r>
            <a:endParaRPr lang="en-US" sz="4000" dirty="0"/>
          </a:p>
        </p:txBody>
      </p:sp>
      <p:pic>
        <p:nvPicPr>
          <p:cNvPr id="4" name="Picture 3">
            <a:extLst>
              <a:ext uri="{FF2B5EF4-FFF2-40B4-BE49-F238E27FC236}">
                <a16:creationId xmlns:a16="http://schemas.microsoft.com/office/drawing/2014/main" id="{68DCAE61-4A4E-4DD9-9D4C-9DFC86CE5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304" y="164592"/>
            <a:ext cx="8583168" cy="6437376"/>
          </a:xfrm>
          <a:prstGeom prst="rect">
            <a:avLst/>
          </a:prstGeom>
        </p:spPr>
      </p:pic>
    </p:spTree>
    <p:extLst>
      <p:ext uri="{BB962C8B-B14F-4D97-AF65-F5344CB8AC3E}">
        <p14:creationId xmlns:p14="http://schemas.microsoft.com/office/powerpoint/2010/main" val="623743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20FB07-075F-4339-9D3D-9061074E7DFA}"/>
              </a:ext>
            </a:extLst>
          </p:cNvPr>
          <p:cNvSpPr txBox="1"/>
          <p:nvPr/>
        </p:nvSpPr>
        <p:spPr>
          <a:xfrm>
            <a:off x="4181379" y="2281561"/>
            <a:ext cx="3833101" cy="1323439"/>
          </a:xfrm>
          <a:prstGeom prst="rect">
            <a:avLst/>
          </a:prstGeom>
          <a:noFill/>
        </p:spPr>
        <p:txBody>
          <a:bodyPr wrap="none" rtlCol="0">
            <a:spAutoFit/>
          </a:bodyPr>
          <a:lstStyle/>
          <a:p>
            <a:r>
              <a:rPr lang="en-US" sz="8000" dirty="0">
                <a:latin typeface="Arial" panose="020B0604020202020204" pitchFamily="34" charset="0"/>
                <a:cs typeface="Arial" panose="020B0604020202020204" pitchFamily="34" charset="0"/>
              </a:rPr>
              <a:t>BONUS</a:t>
            </a:r>
          </a:p>
        </p:txBody>
      </p:sp>
    </p:spTree>
    <p:extLst>
      <p:ext uri="{BB962C8B-B14F-4D97-AF65-F5344CB8AC3E}">
        <p14:creationId xmlns:p14="http://schemas.microsoft.com/office/powerpoint/2010/main" val="2028512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16D445-03FA-4FFC-B8ED-60EC609DDD29}"/>
              </a:ext>
            </a:extLst>
          </p:cNvPr>
          <p:cNvSpPr/>
          <p:nvPr/>
        </p:nvSpPr>
        <p:spPr>
          <a:xfrm>
            <a:off x="745724" y="1640741"/>
            <a:ext cx="10724226" cy="2035044"/>
          </a:xfrm>
          <a:prstGeom prst="rect">
            <a:avLst/>
          </a:prstGeom>
        </p:spPr>
        <p:txBody>
          <a:bodyPr wrap="square">
            <a:spAutoFit/>
          </a:bodyPr>
          <a:lstStyle/>
          <a:p>
            <a:pPr>
              <a:lnSpc>
                <a:spcPct val="107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Can you name two members and an American founding father that were born the same day as James H. Dooley on January 17?</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647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845D76-4D12-4BC6-AE1B-8B5F963735E8}"/>
              </a:ext>
            </a:extLst>
          </p:cNvPr>
          <p:cNvSpPr/>
          <p:nvPr/>
        </p:nvSpPr>
        <p:spPr>
          <a:xfrm>
            <a:off x="1148861" y="1130329"/>
            <a:ext cx="10232312" cy="3751220"/>
          </a:xfrm>
          <a:prstGeom prst="rect">
            <a:avLst/>
          </a:prstGeom>
        </p:spPr>
        <p:txBody>
          <a:bodyPr wrap="square">
            <a:spAutoFit/>
          </a:bodyPr>
          <a:lstStyle/>
          <a:p>
            <a:pPr>
              <a:lnSpc>
                <a:spcPct val="105000"/>
              </a:lnSpc>
              <a:spcBef>
                <a:spcPts val="1200"/>
              </a:spcBef>
              <a:spcAft>
                <a:spcPts val="800"/>
              </a:spcAft>
            </a:pPr>
            <a:r>
              <a:rPr lang="en-US" sz="2800" dirty="0">
                <a:latin typeface="Arial" panose="020B0604020202020204" pitchFamily="34" charset="0"/>
                <a:ea typeface="Calibri" panose="020F0502020204030204" pitchFamily="34" charset="0"/>
                <a:cs typeface="Times New Roman" panose="02020603050405020304" pitchFamily="18" charset="0"/>
              </a:rPr>
              <a:t>2. This actor was an Irish nationalist, fought in the Easter Rising of 1916, was captured and held for six months in the </a:t>
            </a:r>
            <a:r>
              <a:rPr lang="en-US" sz="2800" dirty="0" err="1">
                <a:latin typeface="Arial" panose="020B0604020202020204" pitchFamily="34" charset="0"/>
                <a:ea typeface="Calibri" panose="020F0502020204030204" pitchFamily="34" charset="0"/>
                <a:cs typeface="Times New Roman" panose="02020603050405020304" pitchFamily="18" charset="0"/>
              </a:rPr>
              <a:t>Frongoch</a:t>
            </a:r>
            <a:r>
              <a:rPr lang="en-US" sz="2800" dirty="0">
                <a:latin typeface="Arial" panose="020B0604020202020204" pitchFamily="34" charset="0"/>
                <a:ea typeface="Calibri" panose="020F0502020204030204" pitchFamily="34" charset="0"/>
                <a:cs typeface="Times New Roman" panose="02020603050405020304" pitchFamily="18" charset="0"/>
              </a:rPr>
              <a:t> internment camp in </a:t>
            </a:r>
            <a:r>
              <a:rPr lang="en-US" sz="2800" dirty="0" err="1">
                <a:latin typeface="Arial" panose="020B0604020202020204" pitchFamily="34" charset="0"/>
                <a:ea typeface="Calibri" panose="020F0502020204030204" pitchFamily="34" charset="0"/>
                <a:cs typeface="Times New Roman" panose="02020603050405020304" pitchFamily="18" charset="0"/>
              </a:rPr>
              <a:t>Frongoch</a:t>
            </a:r>
            <a:r>
              <a:rPr lang="en-US" sz="2800" dirty="0">
                <a:latin typeface="Arial" panose="020B0604020202020204" pitchFamily="34" charset="0"/>
                <a:ea typeface="Calibri" panose="020F0502020204030204" pitchFamily="34" charset="0"/>
                <a:cs typeface="Times New Roman" panose="02020603050405020304" pitchFamily="18" charset="0"/>
              </a:rPr>
              <a:t>, Wales. He was decorated by the Republic of Éire. When he was cremated he given full military honors in Deans Grange Cemetery.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Bef>
                <a:spcPts val="1200"/>
              </a:spcBef>
              <a:spcAft>
                <a:spcPts val="800"/>
              </a:spcAft>
            </a:pPr>
            <a:r>
              <a:rPr lang="en-US" sz="2800" dirty="0">
                <a:latin typeface="Arial" panose="020B0604020202020204" pitchFamily="34" charset="0"/>
                <a:ea typeface="Calibri" panose="020F0502020204030204" pitchFamily="34" charset="0"/>
                <a:cs typeface="Times New Roman" panose="02020603050405020304" pitchFamily="18" charset="0"/>
              </a:rPr>
              <a:t>a) Frank Morgan	    	b) Thomas Mitchell    </a:t>
            </a:r>
          </a:p>
          <a:p>
            <a:pPr>
              <a:lnSpc>
                <a:spcPct val="105000"/>
              </a:lnSpc>
              <a:spcBef>
                <a:spcPts val="1200"/>
              </a:spcBef>
              <a:spcAft>
                <a:spcPts val="800"/>
              </a:spcAft>
            </a:pPr>
            <a:r>
              <a:rPr lang="en-US" sz="2800" dirty="0">
                <a:latin typeface="Arial" panose="020B0604020202020204" pitchFamily="34" charset="0"/>
                <a:ea typeface="Calibri" panose="020F0502020204030204" pitchFamily="34" charset="0"/>
                <a:cs typeface="Times New Roman" panose="02020603050405020304" pitchFamily="18" charset="0"/>
              </a:rPr>
              <a:t>c) Arthur Shields	      	d) Pat O’Brien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0603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F90C61-8EE7-4C21-82F6-DADF555E13D8}"/>
              </a:ext>
            </a:extLst>
          </p:cNvPr>
          <p:cNvSpPr/>
          <p:nvPr/>
        </p:nvSpPr>
        <p:spPr>
          <a:xfrm>
            <a:off x="3048000" y="1093366"/>
            <a:ext cx="6096000" cy="4509248"/>
          </a:xfrm>
          <a:prstGeom prst="rect">
            <a:avLst/>
          </a:prstGeom>
        </p:spPr>
        <p:txBody>
          <a:bodyPr>
            <a:spAutoFit/>
          </a:bodyPr>
          <a:lstStyle/>
          <a:p>
            <a:pPr>
              <a:lnSpc>
                <a:spcPct val="107000"/>
              </a:lnSpc>
              <a:spcAft>
                <a:spcPts val="800"/>
              </a:spcAft>
            </a:pPr>
            <a:r>
              <a:rPr lang="en-US" sz="4000">
                <a:latin typeface="Arial" panose="020B0604020202020204" pitchFamily="34" charset="0"/>
                <a:ea typeface="Calibri" panose="020F0502020204030204" pitchFamily="34" charset="0"/>
                <a:cs typeface="Arial" panose="020B0604020202020204" pitchFamily="34" charset="0"/>
              </a:rPr>
              <a:t>Brian </a:t>
            </a:r>
            <a:r>
              <a:rPr lang="en-US" sz="4000" dirty="0">
                <a:latin typeface="Arial" panose="020B0604020202020204" pitchFamily="34" charset="0"/>
                <a:ea typeface="Calibri" panose="020F0502020204030204" pitchFamily="34" charset="0"/>
                <a:cs typeface="Arial" panose="020B0604020202020204" pitchFamily="34" charset="0"/>
              </a:rPr>
              <a:t>Hegarty</a:t>
            </a:r>
          </a:p>
          <a:p>
            <a:pPr>
              <a:lnSpc>
                <a:spcPct val="107000"/>
              </a:lnSpc>
              <a:spcAft>
                <a:spcPts val="800"/>
              </a:spcAft>
            </a:pP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Patrick Knightly</a:t>
            </a:r>
          </a:p>
          <a:p>
            <a:pPr>
              <a:lnSpc>
                <a:spcPct val="107000"/>
              </a:lnSpc>
              <a:spcAft>
                <a:spcPts val="800"/>
              </a:spcAft>
            </a:pP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Benjamin Franklin</a:t>
            </a:r>
          </a:p>
          <a:p>
            <a:pPr>
              <a:lnSpc>
                <a:spcPct val="107000"/>
              </a:lnSpc>
              <a:spcAft>
                <a:spcPts val="800"/>
              </a:spcAft>
            </a:pPr>
            <a:endParaRPr lang="en-US" sz="4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63347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4C0E3E-615E-4507-BC25-482EE3485165}"/>
              </a:ext>
            </a:extLst>
          </p:cNvPr>
          <p:cNvSpPr/>
          <p:nvPr/>
        </p:nvSpPr>
        <p:spPr>
          <a:xfrm>
            <a:off x="5781675" y="3244334"/>
            <a:ext cx="6019800" cy="923330"/>
          </a:xfrm>
          <a:prstGeom prst="rect">
            <a:avLst/>
          </a:prstGeom>
        </p:spPr>
        <p:txBody>
          <a:bodyPr wrap="square">
            <a:spAutoFit/>
          </a:bodyPr>
          <a:lstStyle/>
          <a:p>
            <a:r>
              <a:rPr lang="en-US" sz="5400" dirty="0">
                <a:latin typeface="Arial" panose="020B0604020202020204" pitchFamily="34" charset="0"/>
                <a:ea typeface="Calibri" panose="020F0502020204030204" pitchFamily="34" charset="0"/>
              </a:rPr>
              <a:t> </a:t>
            </a:r>
            <a:r>
              <a:rPr lang="en-US" sz="5400" b="1" dirty="0">
                <a:latin typeface="Arial" panose="020B0604020202020204" pitchFamily="34" charset="0"/>
                <a:ea typeface="Calibri" panose="020F0502020204030204" pitchFamily="34" charset="0"/>
              </a:rPr>
              <a:t>c) Arthur Shields</a:t>
            </a:r>
            <a:endParaRPr lang="en-US" sz="5400" dirty="0"/>
          </a:p>
        </p:txBody>
      </p:sp>
      <p:pic>
        <p:nvPicPr>
          <p:cNvPr id="4" name="Picture 3">
            <a:extLst>
              <a:ext uri="{FF2B5EF4-FFF2-40B4-BE49-F238E27FC236}">
                <a16:creationId xmlns:a16="http://schemas.microsoft.com/office/drawing/2014/main" id="{D3B1D139-EB83-4F70-8802-F8D2F2A5A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85" y="79130"/>
            <a:ext cx="5538362" cy="6682155"/>
          </a:xfrm>
          <a:prstGeom prst="rect">
            <a:avLst/>
          </a:prstGeom>
        </p:spPr>
      </p:pic>
    </p:spTree>
    <p:extLst>
      <p:ext uri="{BB962C8B-B14F-4D97-AF65-F5344CB8AC3E}">
        <p14:creationId xmlns:p14="http://schemas.microsoft.com/office/powerpoint/2010/main" val="1203754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681879-88E0-4454-B9A2-3573DD316488}"/>
              </a:ext>
            </a:extLst>
          </p:cNvPr>
          <p:cNvSpPr txBox="1"/>
          <p:nvPr/>
        </p:nvSpPr>
        <p:spPr>
          <a:xfrm>
            <a:off x="1007534" y="626526"/>
            <a:ext cx="10117666" cy="3539430"/>
          </a:xfrm>
          <a:prstGeom prst="rect">
            <a:avLst/>
          </a:prstGeom>
          <a:noFill/>
        </p:spPr>
        <p:txBody>
          <a:bodyPr wrap="square" rtlCol="0">
            <a:spAutoFit/>
          </a:bodyPr>
          <a:lstStyle/>
          <a:p>
            <a:r>
              <a:rPr lang="en-US" sz="3200" dirty="0"/>
              <a:t>3. This actor’s name originally Lt. John Lowe was on leave from the army and visiting his parents when the Rising broke out. His father, General William Lowe, was commander of the British forces in Dublin, and the suddenness of the Rising saw his father co-opt him as a temporary aide-de-camp. He subsequently made movies in Hollywood. What is this actors stage name?</a:t>
            </a:r>
          </a:p>
        </p:txBody>
      </p:sp>
    </p:spTree>
    <p:extLst>
      <p:ext uri="{BB962C8B-B14F-4D97-AF65-F5344CB8AC3E}">
        <p14:creationId xmlns:p14="http://schemas.microsoft.com/office/powerpoint/2010/main" val="1160706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A5ACE2-620A-4AD2-8D43-B6BFB1C5F352}"/>
              </a:ext>
            </a:extLst>
          </p:cNvPr>
          <p:cNvSpPr txBox="1"/>
          <p:nvPr/>
        </p:nvSpPr>
        <p:spPr>
          <a:xfrm>
            <a:off x="6637869" y="2108200"/>
            <a:ext cx="4817536" cy="923330"/>
          </a:xfrm>
          <a:prstGeom prst="rect">
            <a:avLst/>
          </a:prstGeom>
          <a:noFill/>
        </p:spPr>
        <p:txBody>
          <a:bodyPr wrap="square" rtlCol="0">
            <a:spAutoFit/>
          </a:bodyPr>
          <a:lstStyle/>
          <a:p>
            <a:r>
              <a:rPr lang="en-US" sz="5400" b="1" dirty="0"/>
              <a:t>b) John </a:t>
            </a:r>
            <a:r>
              <a:rPr lang="en-US" sz="5400" b="1" dirty="0" err="1"/>
              <a:t>Loder</a:t>
            </a:r>
            <a:endParaRPr lang="en-US" sz="5400" b="1" dirty="0"/>
          </a:p>
        </p:txBody>
      </p:sp>
      <p:pic>
        <p:nvPicPr>
          <p:cNvPr id="4" name="Picture 3">
            <a:extLst>
              <a:ext uri="{FF2B5EF4-FFF2-40B4-BE49-F238E27FC236}">
                <a16:creationId xmlns:a16="http://schemas.microsoft.com/office/drawing/2014/main" id="{EC6D3FA9-7F9E-45A5-9918-BED5A2D3A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440" y="781609"/>
            <a:ext cx="5905500" cy="3143250"/>
          </a:xfrm>
          <a:prstGeom prst="rect">
            <a:avLst/>
          </a:prstGeom>
        </p:spPr>
      </p:pic>
    </p:spTree>
    <p:extLst>
      <p:ext uri="{BB962C8B-B14F-4D97-AF65-F5344CB8AC3E}">
        <p14:creationId xmlns:p14="http://schemas.microsoft.com/office/powerpoint/2010/main" val="2443420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FE16BC-8F7D-45F8-B5B9-D7AF42AD6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805" y="110068"/>
            <a:ext cx="5463540" cy="6604000"/>
          </a:xfrm>
          <a:prstGeom prst="rect">
            <a:avLst/>
          </a:prstGeom>
        </p:spPr>
      </p:pic>
    </p:spTree>
    <p:extLst>
      <p:ext uri="{BB962C8B-B14F-4D97-AF65-F5344CB8AC3E}">
        <p14:creationId xmlns:p14="http://schemas.microsoft.com/office/powerpoint/2010/main" val="2127483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0D9110-3259-4D94-AF76-8281A9067E90}"/>
              </a:ext>
            </a:extLst>
          </p:cNvPr>
          <p:cNvSpPr/>
          <p:nvPr/>
        </p:nvSpPr>
        <p:spPr>
          <a:xfrm>
            <a:off x="870012" y="1102166"/>
            <a:ext cx="10759736" cy="3166508"/>
          </a:xfrm>
          <a:prstGeom prst="rect">
            <a:avLst/>
          </a:prstGeom>
        </p:spPr>
        <p:txBody>
          <a:bodyPr wrap="square">
            <a:spAutoFit/>
          </a:bodyPr>
          <a:lstStyle/>
          <a:p>
            <a:pPr>
              <a:lnSpc>
                <a:spcPct val="105000"/>
              </a:lnSpc>
              <a:spcBef>
                <a:spcPts val="1200"/>
              </a:spcBef>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4. This actor was very proud being related to the Irish patriot Thomas Ashe, who died on a Hunger Strike in 1917 while being force fed.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Bef>
                <a:spcPts val="1200"/>
              </a:spcBef>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a) John Huston          		b) Maureen O’Hara          </a:t>
            </a:r>
          </a:p>
          <a:p>
            <a:pPr>
              <a:lnSpc>
                <a:spcPct val="105000"/>
              </a:lnSpc>
              <a:spcBef>
                <a:spcPts val="1200"/>
              </a:spcBef>
              <a:spcAft>
                <a:spcPts val="800"/>
              </a:spcAft>
            </a:pPr>
            <a:r>
              <a:rPr lang="en-US" sz="3200" dirty="0">
                <a:latin typeface="Arial" panose="020B0604020202020204" pitchFamily="34" charset="0"/>
                <a:ea typeface="Calibri" panose="020F0502020204030204" pitchFamily="34" charset="0"/>
                <a:cs typeface="Times New Roman" panose="02020603050405020304" pitchFamily="18" charset="0"/>
              </a:rPr>
              <a:t>c) </a:t>
            </a:r>
            <a:r>
              <a:rPr lang="en-US" sz="3200" dirty="0"/>
              <a:t>Walter Brennan </a:t>
            </a:r>
            <a:r>
              <a:rPr lang="en-US" sz="3200" dirty="0">
                <a:latin typeface="Arial" panose="020B0604020202020204" pitchFamily="34" charset="0"/>
                <a:ea typeface="Calibri" panose="020F0502020204030204" pitchFamily="34" charset="0"/>
                <a:cs typeface="Times New Roman" panose="02020603050405020304" pitchFamily="18" charset="0"/>
              </a:rPr>
              <a:t>			d) Gregory Peck</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7155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558</Words>
  <Application>Microsoft Office PowerPoint</Application>
  <PresentationFormat>Widescreen</PresentationFormat>
  <Paragraphs>81</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P. Hegarty</dc:creator>
  <cp:lastModifiedBy>Patrick Shea</cp:lastModifiedBy>
  <cp:revision>134</cp:revision>
  <dcterms:created xsi:type="dcterms:W3CDTF">2019-01-13T17:01:30Z</dcterms:created>
  <dcterms:modified xsi:type="dcterms:W3CDTF">2019-03-14T15:58:11Z</dcterms:modified>
</cp:coreProperties>
</file>